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7"/>
  </p:notesMasterIdLst>
  <p:handoutMasterIdLst>
    <p:handoutMasterId r:id="rId108"/>
  </p:handoutMasterIdLst>
  <p:sldIdLst>
    <p:sldId id="259" r:id="rId2"/>
    <p:sldId id="261" r:id="rId3"/>
    <p:sldId id="288" r:id="rId4"/>
    <p:sldId id="289" r:id="rId5"/>
    <p:sldId id="262" r:id="rId6"/>
    <p:sldId id="290" r:id="rId7"/>
    <p:sldId id="291" r:id="rId8"/>
    <p:sldId id="267" r:id="rId9"/>
    <p:sldId id="292" r:id="rId10"/>
    <p:sldId id="297" r:id="rId11"/>
    <p:sldId id="293" r:id="rId12"/>
    <p:sldId id="294" r:id="rId13"/>
    <p:sldId id="296" r:id="rId14"/>
    <p:sldId id="295" r:id="rId15"/>
    <p:sldId id="298" r:id="rId16"/>
    <p:sldId id="299" r:id="rId17"/>
    <p:sldId id="305" r:id="rId18"/>
    <p:sldId id="300" r:id="rId19"/>
    <p:sldId id="306" r:id="rId20"/>
    <p:sldId id="301" r:id="rId21"/>
    <p:sldId id="302" r:id="rId22"/>
    <p:sldId id="304" r:id="rId23"/>
    <p:sldId id="307" r:id="rId24"/>
    <p:sldId id="308" r:id="rId25"/>
    <p:sldId id="309" r:id="rId26"/>
    <p:sldId id="325"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276" r:id="rId69"/>
    <p:sldId id="352" r:id="rId70"/>
    <p:sldId id="353" r:id="rId71"/>
    <p:sldId id="354" r:id="rId72"/>
    <p:sldId id="355" r:id="rId73"/>
    <p:sldId id="372" r:id="rId74"/>
    <p:sldId id="373" r:id="rId75"/>
    <p:sldId id="374" r:id="rId76"/>
    <p:sldId id="375" r:id="rId77"/>
    <p:sldId id="376" r:id="rId78"/>
    <p:sldId id="377" r:id="rId79"/>
    <p:sldId id="380" r:id="rId80"/>
    <p:sldId id="378" r:id="rId81"/>
    <p:sldId id="379" r:id="rId82"/>
    <p:sldId id="356" r:id="rId83"/>
    <p:sldId id="357" r:id="rId84"/>
    <p:sldId id="358" r:id="rId85"/>
    <p:sldId id="359" r:id="rId86"/>
    <p:sldId id="360" r:id="rId87"/>
    <p:sldId id="361" r:id="rId88"/>
    <p:sldId id="362" r:id="rId89"/>
    <p:sldId id="381" r:id="rId90"/>
    <p:sldId id="382" r:id="rId91"/>
    <p:sldId id="363" r:id="rId92"/>
    <p:sldId id="364" r:id="rId93"/>
    <p:sldId id="365" r:id="rId94"/>
    <p:sldId id="383" r:id="rId95"/>
    <p:sldId id="384" r:id="rId96"/>
    <p:sldId id="366" r:id="rId97"/>
    <p:sldId id="367" r:id="rId98"/>
    <p:sldId id="385" r:id="rId99"/>
    <p:sldId id="368" r:id="rId100"/>
    <p:sldId id="369" r:id="rId101"/>
    <p:sldId id="386" r:id="rId102"/>
    <p:sldId id="388" r:id="rId103"/>
    <p:sldId id="370" r:id="rId104"/>
    <p:sldId id="387" r:id="rId105"/>
    <p:sldId id="277"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261"/>
            <p14:sldId id="288"/>
            <p14:sldId id="289"/>
            <p14:sldId id="262"/>
            <p14:sldId id="290"/>
            <p14:sldId id="291"/>
            <p14:sldId id="267"/>
            <p14:sldId id="292"/>
            <p14:sldId id="297"/>
            <p14:sldId id="293"/>
            <p14:sldId id="294"/>
            <p14:sldId id="296"/>
            <p14:sldId id="295"/>
            <p14:sldId id="298"/>
            <p14:sldId id="299"/>
            <p14:sldId id="305"/>
            <p14:sldId id="300"/>
            <p14:sldId id="306"/>
            <p14:sldId id="301"/>
            <p14:sldId id="302"/>
            <p14:sldId id="304"/>
            <p14:sldId id="307"/>
            <p14:sldId id="308"/>
            <p14:sldId id="309"/>
            <p14:sldId id="325"/>
            <p14:sldId id="310"/>
            <p14:sldId id="311"/>
            <p14:sldId id="312"/>
            <p14:sldId id="313"/>
            <p14:sldId id="314"/>
            <p14:sldId id="315"/>
            <p14:sldId id="316"/>
            <p14:sldId id="317"/>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276"/>
            <p14:sldId id="352"/>
            <p14:sldId id="353"/>
            <p14:sldId id="354"/>
            <p14:sldId id="355"/>
            <p14:sldId id="372"/>
            <p14:sldId id="373"/>
            <p14:sldId id="374"/>
            <p14:sldId id="375"/>
            <p14:sldId id="376"/>
            <p14:sldId id="377"/>
            <p14:sldId id="380"/>
            <p14:sldId id="378"/>
            <p14:sldId id="379"/>
            <p14:sldId id="356"/>
            <p14:sldId id="357"/>
            <p14:sldId id="358"/>
            <p14:sldId id="359"/>
            <p14:sldId id="360"/>
            <p14:sldId id="361"/>
            <p14:sldId id="362"/>
            <p14:sldId id="381"/>
            <p14:sldId id="382"/>
            <p14:sldId id="363"/>
            <p14:sldId id="364"/>
            <p14:sldId id="365"/>
            <p14:sldId id="383"/>
            <p14:sldId id="384"/>
            <p14:sldId id="366"/>
            <p14:sldId id="367"/>
            <p14:sldId id="385"/>
            <p14:sldId id="368"/>
            <p14:sldId id="369"/>
            <p14:sldId id="386"/>
            <p14:sldId id="388"/>
            <p14:sldId id="370"/>
            <p14:sldId id="387"/>
          </p14:sldIdLst>
        </p14:section>
        <p14:section name="Topic 1" id="{6D9936A3-3945-4757-BC8B-B5C252D8E036}">
          <p14:sldIdLst/>
        </p14:section>
        <p14:section name="Sample Slides for Visuals" id="{BAB3A466-96C9-4230-9978-795378D75699}">
          <p14:sldIdLst/>
        </p14:section>
        <p14:section name="Case Study" id="{8C0305C9-B152-4FBA-A789-FE1976D53990}">
          <p14:sldIdLst/>
        </p14:section>
        <p14:section name="Conclusion and Summary" id="{790CEF5B-569A-4C2F-BED5-750B08C0E5AD}">
          <p14:sldIdLst>
            <p14:sldId id="277"/>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83977" autoAdjust="0"/>
  </p:normalViewPr>
  <p:slideViewPr>
    <p:cSldViewPr>
      <p:cViewPr varScale="1">
        <p:scale>
          <a:sx n="59" d="100"/>
          <a:sy n="59" d="100"/>
        </p:scale>
        <p:origin x="1052" y="-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simple5" qsCatId="simple" csTypeId="urn:microsoft.com/office/officeart/2005/8/colors/colorful3" csCatId="colorful" phldr="1"/>
      <dgm:spPr/>
      <dgm:t>
        <a:bodyPr/>
        <a:lstStyle/>
        <a:p>
          <a:endParaRPr lang="en-US"/>
        </a:p>
      </dgm:t>
    </dgm:pt>
    <dgm:pt modelId="{74EE5CD8-078F-4590-BF9C-A341A294A016}">
      <dgm:prSet phldrT="[Text]" custT="1"/>
      <dgm:spPr/>
      <dgm:t>
        <a:bodyPr/>
        <a:lstStyle/>
        <a:p>
          <a:r>
            <a:rPr lang="en-US" sz="2400" dirty="0" smtClean="0"/>
            <a:t>1960</a:t>
          </a:r>
          <a:endParaRPr lang="en-US" sz="2400" dirty="0"/>
        </a:p>
      </dgm:t>
    </dgm:pt>
    <dgm:pt modelId="{BB568D76-3363-43D3-B00C-3359A643216C}" type="parTrans" cxnId="{F40F9561-0D4C-44CF-91EF-A92B1DBDE44B}">
      <dgm:prSet/>
      <dgm:spPr/>
      <dgm:t>
        <a:bodyPr/>
        <a:lstStyle/>
        <a:p>
          <a:endParaRPr lang="en-US" sz="3200"/>
        </a:p>
      </dgm:t>
    </dgm:pt>
    <dgm:pt modelId="{CF9FB981-E6ED-4440-AC98-4E4E2ABA2C55}" type="sibTrans" cxnId="{F40F9561-0D4C-44CF-91EF-A92B1DBDE44B}">
      <dgm:prSet/>
      <dgm:spPr/>
      <dgm:t>
        <a:bodyPr/>
        <a:lstStyle/>
        <a:p>
          <a:endParaRPr lang="en-US" sz="3200"/>
        </a:p>
      </dgm:t>
    </dgm:pt>
    <dgm:pt modelId="{AA046201-5C4D-445E-BF0B-5C6D2B0A1945}">
      <dgm:prSet phldrT="[Text]" custT="1"/>
      <dgm:spPr/>
      <dgm:t>
        <a:bodyPr/>
        <a:lstStyle/>
        <a:p>
          <a:r>
            <a:rPr lang="en-US" sz="2400" dirty="0" smtClean="0"/>
            <a:t>1970</a:t>
          </a:r>
          <a:endParaRPr lang="en-US" sz="2400" dirty="0"/>
        </a:p>
      </dgm:t>
    </dgm:pt>
    <dgm:pt modelId="{FE92FC33-5E0F-4302-9E80-A69E8ACDDE56}" type="parTrans" cxnId="{B8AF1086-D7BE-446F-9133-738B599E9A7D}">
      <dgm:prSet/>
      <dgm:spPr/>
      <dgm:t>
        <a:bodyPr/>
        <a:lstStyle/>
        <a:p>
          <a:endParaRPr lang="en-US" sz="3200"/>
        </a:p>
      </dgm:t>
    </dgm:pt>
    <dgm:pt modelId="{40767EFF-7D52-4469-ACEE-7D28E67337E2}" type="sibTrans" cxnId="{B8AF1086-D7BE-446F-9133-738B599E9A7D}">
      <dgm:prSet/>
      <dgm:spPr/>
      <dgm:t>
        <a:bodyPr/>
        <a:lstStyle/>
        <a:p>
          <a:endParaRPr lang="en-US" sz="3200"/>
        </a:p>
      </dgm:t>
    </dgm:pt>
    <dgm:pt modelId="{C59269D0-92A5-481C-BA64-727AFB0DD545}">
      <dgm:prSet phldrT="[Text]" custT="1"/>
      <dgm:spPr/>
      <dgm:t>
        <a:bodyPr/>
        <a:lstStyle/>
        <a:p>
          <a:r>
            <a:rPr lang="en-US" sz="1800" b="0" dirty="0" err="1" smtClean="0"/>
            <a:t>Multics</a:t>
          </a:r>
          <a:r>
            <a:rPr lang="en-US" sz="1800" b="0" dirty="0" smtClean="0"/>
            <a:t> (on GE hardware), Cambridge CTSS, and the earliest UNIX ports (on DEC hardware)</a:t>
          </a:r>
          <a:endParaRPr lang="en-US" sz="1800" b="0" dirty="0"/>
        </a:p>
      </dgm:t>
    </dgm:pt>
    <dgm:pt modelId="{312CC84D-092F-422A-AA24-A4619DBBB7BE}" type="parTrans" cxnId="{9071FB3B-D26B-4384-BD1A-80C12C62D02C}">
      <dgm:prSet/>
      <dgm:spPr/>
      <dgm:t>
        <a:bodyPr/>
        <a:lstStyle/>
        <a:p>
          <a:endParaRPr lang="en-US" sz="3200"/>
        </a:p>
      </dgm:t>
    </dgm:pt>
    <dgm:pt modelId="{266DE8E8-1339-41C4-B9A7-6148496C7FA9}" type="sibTrans" cxnId="{9071FB3B-D26B-4384-BD1A-80C12C62D02C}">
      <dgm:prSet/>
      <dgm:spPr/>
      <dgm:t>
        <a:bodyPr/>
        <a:lstStyle/>
        <a:p>
          <a:endParaRPr lang="en-US" sz="3200"/>
        </a:p>
      </dgm:t>
    </dgm:pt>
    <dgm:pt modelId="{D1776C8F-2B10-4075-8DF7-7F65AB725ED5}">
      <dgm:prSet phldrT="[Text]" custT="1"/>
      <dgm:spPr/>
      <dgm:t>
        <a:bodyPr/>
        <a:lstStyle/>
        <a:p>
          <a:r>
            <a:rPr lang="en-US" sz="2400" dirty="0" smtClean="0"/>
            <a:t>1990</a:t>
          </a:r>
          <a:endParaRPr lang="en-US" sz="2400" dirty="0"/>
        </a:p>
      </dgm:t>
    </dgm:pt>
    <dgm:pt modelId="{7291E740-3E17-41B3-99D3-1D67AE37CC3F}" type="parTrans" cxnId="{7077B78D-FCDC-4519-8416-DC357ACD5043}">
      <dgm:prSet/>
      <dgm:spPr/>
      <dgm:t>
        <a:bodyPr/>
        <a:lstStyle/>
        <a:p>
          <a:endParaRPr lang="en-US" sz="3200"/>
        </a:p>
      </dgm:t>
    </dgm:pt>
    <dgm:pt modelId="{88B75C29-8054-417D-BCE3-878A55118F6D}" type="sibTrans" cxnId="{7077B78D-FCDC-4519-8416-DC357ACD5043}">
      <dgm:prSet/>
      <dgm:spPr/>
      <dgm:t>
        <a:bodyPr/>
        <a:lstStyle/>
        <a:p>
          <a:endParaRPr lang="en-US" sz="3200"/>
        </a:p>
      </dgm:t>
    </dgm:pt>
    <dgm:pt modelId="{6BE4E373-0656-4EDC-821E-BE09C952B1F6}">
      <dgm:prSet phldrT="[Text]" custT="1"/>
      <dgm:spPr/>
      <dgm:t>
        <a:bodyPr/>
        <a:lstStyle/>
        <a:p>
          <a:r>
            <a:rPr lang="en-US" sz="1800" b="0" dirty="0" smtClean="0"/>
            <a:t>Virtual Private Network (VPN) services with comparable quality of service, but at a lower cost</a:t>
          </a:r>
          <a:endParaRPr lang="en-US" sz="1800" b="0" dirty="0"/>
        </a:p>
      </dgm:t>
    </dgm:pt>
    <dgm:pt modelId="{34218063-BF94-4304-99BD-B3F7BA4D3C8F}" type="parTrans" cxnId="{119690D4-400B-468B-8BA0-5C9C9E2AFEAF}">
      <dgm:prSet/>
      <dgm:spPr/>
      <dgm:t>
        <a:bodyPr/>
        <a:lstStyle/>
        <a:p>
          <a:endParaRPr lang="en-US" sz="3200"/>
        </a:p>
      </dgm:t>
    </dgm:pt>
    <dgm:pt modelId="{E17B9BF1-2948-497F-8EC7-3BF734D839DB}" type="sibTrans" cxnId="{119690D4-400B-468B-8BA0-5C9C9E2AFEAF}">
      <dgm:prSet/>
      <dgm:spPr/>
      <dgm:t>
        <a:bodyPr/>
        <a:lstStyle/>
        <a:p>
          <a:endParaRPr lang="en-US" sz="3200"/>
        </a:p>
      </dgm:t>
    </dgm:pt>
    <dgm:pt modelId="{1E4D3931-0DBD-4211-A24A-6AF364284B1E}">
      <dgm:prSet phldrT="[Text]" custT="1"/>
      <dgm:spPr/>
      <dgm:t>
        <a:bodyPr/>
        <a:lstStyle/>
        <a:p>
          <a:pPr marL="280988" indent="-280988" algn="just"/>
          <a:r>
            <a:rPr lang="en-US" sz="1800" b="0" dirty="0" smtClean="0"/>
            <a:t>Initial concepts of time-sharing became popularized via RJE (Remote Job Entry) – IBM(</a:t>
          </a:r>
          <a:r>
            <a:rPr lang="en-IN" sz="1800" b="0" i="0" dirty="0" smtClean="0"/>
            <a:t>International Business Machines)</a:t>
          </a:r>
          <a:r>
            <a:rPr lang="en-US" sz="1800" b="0" dirty="0" smtClean="0"/>
            <a:t>, DEC(Digital Equipment Corporation)</a:t>
          </a:r>
          <a:endParaRPr lang="en-US" sz="1800" b="0" dirty="0">
            <a:effectLst>
              <a:outerShdw blurRad="38100" dist="38100" dir="2700000" algn="tl">
                <a:srgbClr val="000000">
                  <a:alpha val="43137"/>
                </a:srgbClr>
              </a:outerShdw>
            </a:effectLst>
          </a:endParaRPr>
        </a:p>
      </dgm:t>
    </dgm:pt>
    <dgm:pt modelId="{CADAA3D9-7C63-4729-85B0-64C8AF644EEF}" type="sibTrans" cxnId="{63E4D827-0083-4625-9FD6-043D8D32091E}">
      <dgm:prSet/>
      <dgm:spPr/>
      <dgm:t>
        <a:bodyPr/>
        <a:lstStyle/>
        <a:p>
          <a:endParaRPr lang="en-US" sz="3200"/>
        </a:p>
      </dgm:t>
    </dgm:pt>
    <dgm:pt modelId="{FC93695B-FD0E-4353-B1FD-4328F4386DEC}" type="parTrans" cxnId="{63E4D827-0083-4625-9FD6-043D8D32091E}">
      <dgm:prSet/>
      <dgm:spPr/>
      <dgm:t>
        <a:bodyPr/>
        <a:lstStyle/>
        <a:p>
          <a:endParaRPr lang="en-US" sz="3200"/>
        </a:p>
      </dgm:t>
    </dgm:pt>
    <dgm:pt modelId="{8D93783F-28DF-4F8F-BF06-DA151CBBFC43}">
      <dgm:prSet/>
      <dgm:spPr/>
      <dgm:t>
        <a:bodyPr/>
        <a:lstStyle/>
        <a:p>
          <a:r>
            <a:rPr lang="en-US" dirty="0" smtClean="0"/>
            <a:t>2006</a:t>
          </a:r>
          <a:endParaRPr lang="en-IN" dirty="0"/>
        </a:p>
      </dgm:t>
    </dgm:pt>
    <dgm:pt modelId="{0DE2AB46-05F3-4BEC-8DF9-0CD05C61354D}" type="parTrans" cxnId="{0020202E-2AAD-4F24-958F-E279142C3D41}">
      <dgm:prSet/>
      <dgm:spPr/>
      <dgm:t>
        <a:bodyPr/>
        <a:lstStyle/>
        <a:p>
          <a:endParaRPr lang="en-IN"/>
        </a:p>
      </dgm:t>
    </dgm:pt>
    <dgm:pt modelId="{4F1FAE6F-8E96-41DF-B83C-73292EAACF29}" type="sibTrans" cxnId="{0020202E-2AAD-4F24-958F-E279142C3D41}">
      <dgm:prSet/>
      <dgm:spPr/>
      <dgm:t>
        <a:bodyPr/>
        <a:lstStyle/>
        <a:p>
          <a:endParaRPr lang="en-IN"/>
        </a:p>
      </dgm:t>
    </dgm:pt>
    <dgm:pt modelId="{7D0CB417-E3BA-45A6-8CEB-82E7AE70B0F0}">
      <dgm:prSet custT="1"/>
      <dgm:spPr/>
      <dgm:t>
        <a:bodyPr/>
        <a:lstStyle/>
        <a:p>
          <a:r>
            <a:rPr lang="en-US" sz="1800" b="0" dirty="0" smtClean="0"/>
            <a:t>Amazon created subsidiary Amazon Web Services and introduced its Elastic Compute Cloud (EC2)</a:t>
          </a:r>
          <a:endParaRPr lang="en-IN" sz="1800" b="0" dirty="0"/>
        </a:p>
      </dgm:t>
    </dgm:pt>
    <dgm:pt modelId="{7FE835F3-9E77-4BF9-A4A7-38ABA1CAE38C}" type="parTrans" cxnId="{A822F684-FBD6-4691-83FC-C63361E9C60C}">
      <dgm:prSet/>
      <dgm:spPr/>
      <dgm:t>
        <a:bodyPr/>
        <a:lstStyle/>
        <a:p>
          <a:endParaRPr lang="en-IN"/>
        </a:p>
      </dgm:t>
    </dgm:pt>
    <dgm:pt modelId="{6FE994B6-4B59-45DD-B801-438FB23EADE1}" type="sibTrans" cxnId="{A822F684-FBD6-4691-83FC-C63361E9C60C}">
      <dgm:prSet/>
      <dgm:spPr/>
      <dgm:t>
        <a:bodyPr/>
        <a:lstStyle/>
        <a:p>
          <a:endParaRPr lang="en-IN"/>
        </a:p>
      </dgm:t>
    </dgm:pt>
    <dgm:pt modelId="{715D4991-4274-43DD-A35C-5FE1C8888DDE}">
      <dgm:prSet/>
      <dgm:spPr/>
      <dgm:t>
        <a:bodyPr/>
        <a:lstStyle/>
        <a:p>
          <a:r>
            <a:rPr lang="en-US" dirty="0" smtClean="0"/>
            <a:t>2008</a:t>
          </a:r>
          <a:endParaRPr lang="en-IN" dirty="0"/>
        </a:p>
      </dgm:t>
    </dgm:pt>
    <dgm:pt modelId="{97D572E6-DFF2-41E9-BE0E-7C5667BF0D67}" type="parTrans" cxnId="{943B65EB-9A69-4E49-B862-82F09FAAD8A9}">
      <dgm:prSet/>
      <dgm:spPr/>
      <dgm:t>
        <a:bodyPr/>
        <a:lstStyle/>
        <a:p>
          <a:endParaRPr lang="en-IN"/>
        </a:p>
      </dgm:t>
    </dgm:pt>
    <dgm:pt modelId="{64B7665E-12A9-44BC-8500-96480EB95CB4}" type="sibTrans" cxnId="{943B65EB-9A69-4E49-B862-82F09FAAD8A9}">
      <dgm:prSet/>
      <dgm:spPr/>
      <dgm:t>
        <a:bodyPr/>
        <a:lstStyle/>
        <a:p>
          <a:endParaRPr lang="en-IN"/>
        </a:p>
      </dgm:t>
    </dgm:pt>
    <dgm:pt modelId="{2042EBAF-5B60-4CFF-9E7A-2D4619A2E9CF}">
      <dgm:prSet custT="1"/>
      <dgm:spPr/>
      <dgm:t>
        <a:bodyPr/>
        <a:lstStyle/>
        <a:p>
          <a:pPr algn="l"/>
          <a:r>
            <a:rPr lang="en-US" sz="1600" b="0" dirty="0" smtClean="0"/>
            <a:t>Google App Engine </a:t>
          </a:r>
          <a:endParaRPr lang="en-IN" sz="1600" b="0" dirty="0"/>
        </a:p>
      </dgm:t>
    </dgm:pt>
    <dgm:pt modelId="{839A4A14-5E55-446F-8076-C0D371635967}" type="parTrans" cxnId="{47D06772-24CE-40E2-845A-24147A1D839C}">
      <dgm:prSet/>
      <dgm:spPr/>
      <dgm:t>
        <a:bodyPr/>
        <a:lstStyle/>
        <a:p>
          <a:endParaRPr lang="en-IN"/>
        </a:p>
      </dgm:t>
    </dgm:pt>
    <dgm:pt modelId="{5BF278B2-43EE-49E6-8E9F-4B72DF8F5771}" type="sibTrans" cxnId="{47D06772-24CE-40E2-845A-24147A1D839C}">
      <dgm:prSet/>
      <dgm:spPr/>
      <dgm:t>
        <a:bodyPr/>
        <a:lstStyle/>
        <a:p>
          <a:endParaRPr lang="en-IN"/>
        </a:p>
      </dgm:t>
    </dgm:pt>
    <dgm:pt modelId="{6C03DF17-C719-4344-B254-AACC172BAF9C}">
      <dgm:prSet custT="1"/>
      <dgm:spPr/>
      <dgm:t>
        <a:bodyPr/>
        <a:lstStyle/>
        <a:p>
          <a:pPr algn="l"/>
          <a:r>
            <a:rPr lang="en-US" sz="1600" b="0" dirty="0" smtClean="0"/>
            <a:t>NASA's </a:t>
          </a:r>
          <a:r>
            <a:rPr lang="en-US" sz="1600" b="0" dirty="0" err="1" smtClean="0"/>
            <a:t>OpenNebula</a:t>
          </a:r>
          <a:r>
            <a:rPr lang="en-US" sz="1600" b="0" dirty="0" smtClean="0"/>
            <a:t>, enhanced in the RESERVOIR European Commission-funded project, became the first open-source software,</a:t>
          </a:r>
          <a:endParaRPr lang="en-IN" sz="1600" b="0" dirty="0"/>
        </a:p>
      </dgm:t>
    </dgm:pt>
    <dgm:pt modelId="{D08A266E-EFEA-4343-9F7D-D0A1310BAAB6}" type="parTrans" cxnId="{BCABA1CC-9138-46D0-B37B-6EF269A9D7D7}">
      <dgm:prSet/>
      <dgm:spPr/>
      <dgm:t>
        <a:bodyPr/>
        <a:lstStyle/>
        <a:p>
          <a:endParaRPr lang="en-IN"/>
        </a:p>
      </dgm:t>
    </dgm:pt>
    <dgm:pt modelId="{90808C2A-FCE7-4002-9A68-1D92B16A4313}" type="sibTrans" cxnId="{BCABA1CC-9138-46D0-B37B-6EF269A9D7D7}">
      <dgm:prSet/>
      <dgm:spPr/>
      <dgm:t>
        <a:bodyPr/>
        <a:lstStyle/>
        <a:p>
          <a:endParaRPr lang="en-IN"/>
        </a:p>
      </dgm:t>
    </dgm:pt>
    <dgm:pt modelId="{9B059B1A-F939-4916-A245-DBA28959B15D}">
      <dgm:prSet custT="1"/>
      <dgm:spPr/>
      <dgm:t>
        <a:bodyPr/>
        <a:lstStyle/>
        <a:p>
          <a:pPr algn="l"/>
          <a:r>
            <a:rPr lang="en-US" sz="1600" b="0" dirty="0" smtClean="0"/>
            <a:t>U.S. National Science Foundation began the Cluster Exploratory program to fund academic research using Google-IBM cluster technology to analyze massive amounts of data</a:t>
          </a:r>
          <a:endParaRPr lang="en-IN" sz="1600" b="0" dirty="0"/>
        </a:p>
      </dgm:t>
    </dgm:pt>
    <dgm:pt modelId="{4561C822-98AD-4F96-A9B4-9CF468419F14}" type="parTrans" cxnId="{FD2A5C17-D8BF-4FF7-BEA8-D125C5FDA5DB}">
      <dgm:prSet/>
      <dgm:spPr/>
      <dgm:t>
        <a:bodyPr/>
        <a:lstStyle/>
        <a:p>
          <a:endParaRPr lang="en-IN"/>
        </a:p>
      </dgm:t>
    </dgm:pt>
    <dgm:pt modelId="{E646B4A2-1C7A-4BA7-8C44-17C96511A899}" type="sibTrans" cxnId="{FD2A5C17-D8BF-4FF7-BEA8-D125C5FDA5DB}">
      <dgm:prSet/>
      <dgm:spPr/>
      <dgm:t>
        <a:bodyPr/>
        <a:lstStyle/>
        <a:p>
          <a:endParaRPr lang="en-IN"/>
        </a:p>
      </dgm:t>
    </dgm:pt>
    <dgm:pt modelId="{AAE7A1E6-6847-453D-B55B-8A82BF138C1D}" type="pres">
      <dgm:prSet presAssocID="{F6FEADD9-F67D-41F5-BA4C-3C84956E7F46}" presName="Name0" presStyleCnt="0">
        <dgm:presLayoutVars>
          <dgm:dir/>
          <dgm:animLvl val="lvl"/>
          <dgm:resizeHandles val="exact"/>
        </dgm:presLayoutVars>
      </dgm:prSet>
      <dgm:spPr/>
      <dgm:t>
        <a:bodyPr/>
        <a:lstStyle/>
        <a:p>
          <a:endParaRPr lang="en-US"/>
        </a:p>
      </dgm:t>
    </dgm:pt>
    <dgm:pt modelId="{C4407577-18A2-46E0-8805-2838042EB67A}" type="pres">
      <dgm:prSet presAssocID="{74EE5CD8-078F-4590-BF9C-A341A294A016}" presName="linNode" presStyleCnt="0"/>
      <dgm:spPr/>
      <dgm:t>
        <a:bodyPr/>
        <a:lstStyle/>
        <a:p>
          <a:endParaRPr lang="en-US"/>
        </a:p>
      </dgm:t>
    </dgm:pt>
    <dgm:pt modelId="{7E429971-BC57-430F-BB25-C0574E5E39E3}" type="pres">
      <dgm:prSet presAssocID="{74EE5CD8-078F-4590-BF9C-A341A294A016}" presName="parentText" presStyleLbl="node1" presStyleIdx="0" presStyleCnt="5" custScaleY="149848" custLinFactNeighborY="-15667">
        <dgm:presLayoutVars>
          <dgm:chMax val="1"/>
          <dgm:bulletEnabled val="1"/>
        </dgm:presLayoutVars>
      </dgm:prSet>
      <dgm:spPr>
        <a:prstGeom prst="roundRect">
          <a:avLst/>
        </a:prstGeom>
      </dgm:spPr>
      <dgm:t>
        <a:bodyPr/>
        <a:lstStyle/>
        <a:p>
          <a:endParaRPr lang="en-US"/>
        </a:p>
      </dgm:t>
    </dgm:pt>
    <dgm:pt modelId="{D54B1729-BC98-42C1-9C6C-D65DCBA4358F}" type="pres">
      <dgm:prSet presAssocID="{74EE5CD8-078F-4590-BF9C-A341A294A016}" presName="descendantText" presStyleLbl="alignAccFollowNode1" presStyleIdx="0" presStyleCnt="5" custScaleX="259632" custScaleY="194311" custLinFactNeighborX="130" custLinFactNeighborY="-23949">
        <dgm:presLayoutVars>
          <dgm:bulletEnabled val="1"/>
        </dgm:presLayoutVars>
      </dgm:prSet>
      <dgm:spPr>
        <a:prstGeom prst="rect">
          <a:avLst/>
        </a:prstGeom>
      </dgm:spPr>
      <dgm:t>
        <a:bodyPr/>
        <a:lstStyle/>
        <a:p>
          <a:endParaRPr lang="en-US"/>
        </a:p>
      </dgm:t>
    </dgm:pt>
    <dgm:pt modelId="{AB8574CC-D4F2-4555-AEE3-F4EE58B11D03}" type="pres">
      <dgm:prSet presAssocID="{CF9FB981-E6ED-4440-AC98-4E4E2ABA2C55}" presName="sp" presStyleCnt="0"/>
      <dgm:spPr/>
      <dgm:t>
        <a:bodyPr/>
        <a:lstStyle/>
        <a:p>
          <a:endParaRPr lang="en-US"/>
        </a:p>
      </dgm:t>
    </dgm:pt>
    <dgm:pt modelId="{85B8F607-FDD8-476A-ADBE-E1250824F294}" type="pres">
      <dgm:prSet presAssocID="{AA046201-5C4D-445E-BF0B-5C6D2B0A1945}" presName="linNode" presStyleCnt="0"/>
      <dgm:spPr/>
      <dgm:t>
        <a:bodyPr/>
        <a:lstStyle/>
        <a:p>
          <a:endParaRPr lang="en-US"/>
        </a:p>
      </dgm:t>
    </dgm:pt>
    <dgm:pt modelId="{C04276DC-EE64-470A-B8BC-09067B8045FA}" type="pres">
      <dgm:prSet presAssocID="{AA046201-5C4D-445E-BF0B-5C6D2B0A1945}" presName="parentText" presStyleLbl="node1" presStyleIdx="1" presStyleCnt="5" custScaleY="77843">
        <dgm:presLayoutVars>
          <dgm:chMax val="1"/>
          <dgm:bulletEnabled val="1"/>
        </dgm:presLayoutVars>
      </dgm:prSet>
      <dgm:spPr>
        <a:prstGeom prst="roundRect">
          <a:avLst/>
        </a:prstGeom>
      </dgm:spPr>
      <dgm:t>
        <a:bodyPr/>
        <a:lstStyle/>
        <a:p>
          <a:endParaRPr lang="en-US"/>
        </a:p>
      </dgm:t>
    </dgm:pt>
    <dgm:pt modelId="{B37A5355-225B-4C6F-AED7-6C620F99EECC}" type="pres">
      <dgm:prSet presAssocID="{AA046201-5C4D-445E-BF0B-5C6D2B0A1945}" presName="descendantText" presStyleLbl="alignAccFollowNode1" presStyleIdx="1" presStyleCnt="5" custScaleX="259632">
        <dgm:presLayoutVars>
          <dgm:bulletEnabled val="1"/>
        </dgm:presLayoutVars>
      </dgm:prSet>
      <dgm:spPr>
        <a:prstGeom prst="rect">
          <a:avLst/>
        </a:prstGeom>
      </dgm:spPr>
      <dgm:t>
        <a:bodyPr/>
        <a:lstStyle/>
        <a:p>
          <a:endParaRPr lang="en-US"/>
        </a:p>
      </dgm:t>
    </dgm:pt>
    <dgm:pt modelId="{5ACAA866-A8A8-4183-97B5-CEEAB1525C60}" type="pres">
      <dgm:prSet presAssocID="{40767EFF-7D52-4469-ACEE-7D28E67337E2}" presName="sp" presStyleCnt="0"/>
      <dgm:spPr/>
      <dgm:t>
        <a:bodyPr/>
        <a:lstStyle/>
        <a:p>
          <a:endParaRPr lang="en-US"/>
        </a:p>
      </dgm:t>
    </dgm:pt>
    <dgm:pt modelId="{477213BE-9E91-4950-8451-7F60796F47F4}" type="pres">
      <dgm:prSet presAssocID="{D1776C8F-2B10-4075-8DF7-7F65AB725ED5}" presName="linNode" presStyleCnt="0"/>
      <dgm:spPr/>
      <dgm:t>
        <a:bodyPr/>
        <a:lstStyle/>
        <a:p>
          <a:endParaRPr lang="en-US"/>
        </a:p>
      </dgm:t>
    </dgm:pt>
    <dgm:pt modelId="{F5034101-5B7D-4FE7-B47A-5A48CF39606B}" type="pres">
      <dgm:prSet presAssocID="{D1776C8F-2B10-4075-8DF7-7F65AB725ED5}" presName="parentText" presStyleLbl="node1" presStyleIdx="2" presStyleCnt="5" custScaleY="70665">
        <dgm:presLayoutVars>
          <dgm:chMax val="1"/>
          <dgm:bulletEnabled val="1"/>
        </dgm:presLayoutVars>
      </dgm:prSet>
      <dgm:spPr>
        <a:prstGeom prst="roundRect">
          <a:avLst/>
        </a:prstGeom>
      </dgm:spPr>
      <dgm:t>
        <a:bodyPr/>
        <a:lstStyle/>
        <a:p>
          <a:endParaRPr lang="en-US"/>
        </a:p>
      </dgm:t>
    </dgm:pt>
    <dgm:pt modelId="{C7C3E6FD-D83F-4BDA-907E-B5EE041DA931}" type="pres">
      <dgm:prSet presAssocID="{D1776C8F-2B10-4075-8DF7-7F65AB725ED5}" presName="descendantText" presStyleLbl="alignAccFollowNode1" presStyleIdx="2" presStyleCnt="5" custScaleX="259632">
        <dgm:presLayoutVars>
          <dgm:bulletEnabled val="1"/>
        </dgm:presLayoutVars>
      </dgm:prSet>
      <dgm:spPr>
        <a:prstGeom prst="rect">
          <a:avLst/>
        </a:prstGeom>
      </dgm:spPr>
      <dgm:t>
        <a:bodyPr/>
        <a:lstStyle/>
        <a:p>
          <a:endParaRPr lang="en-US"/>
        </a:p>
      </dgm:t>
    </dgm:pt>
    <dgm:pt modelId="{B262630E-F369-4571-BC6B-FB20D9753758}" type="pres">
      <dgm:prSet presAssocID="{88B75C29-8054-417D-BCE3-878A55118F6D}" presName="sp" presStyleCnt="0"/>
      <dgm:spPr/>
    </dgm:pt>
    <dgm:pt modelId="{D8F1076E-0679-40E6-9081-7240DE4D5B28}" type="pres">
      <dgm:prSet presAssocID="{8D93783F-28DF-4F8F-BF06-DA151CBBFC43}" presName="linNode" presStyleCnt="0"/>
      <dgm:spPr/>
    </dgm:pt>
    <dgm:pt modelId="{CA3EB715-5549-495D-8807-3D2B75C74DAF}" type="pres">
      <dgm:prSet presAssocID="{8D93783F-28DF-4F8F-BF06-DA151CBBFC43}" presName="parentText" presStyleLbl="node1" presStyleIdx="3" presStyleCnt="5" custScaleX="47968" custScaleY="76702">
        <dgm:presLayoutVars>
          <dgm:chMax val="1"/>
          <dgm:bulletEnabled val="1"/>
        </dgm:presLayoutVars>
      </dgm:prSet>
      <dgm:spPr/>
      <dgm:t>
        <a:bodyPr/>
        <a:lstStyle/>
        <a:p>
          <a:endParaRPr lang="en-IN"/>
        </a:p>
      </dgm:t>
    </dgm:pt>
    <dgm:pt modelId="{81F98A9D-9373-496C-A83D-13B8A6418938}" type="pres">
      <dgm:prSet presAssocID="{8D93783F-28DF-4F8F-BF06-DA151CBBFC43}" presName="descendantText" presStyleLbl="alignAccFollowNode1" presStyleIdx="3" presStyleCnt="5" custScaleX="128313" custScaleY="147859" custLinFactNeighborX="2608" custLinFactNeighborY="-6868">
        <dgm:presLayoutVars>
          <dgm:bulletEnabled val="1"/>
        </dgm:presLayoutVars>
      </dgm:prSet>
      <dgm:spPr/>
      <dgm:t>
        <a:bodyPr/>
        <a:lstStyle/>
        <a:p>
          <a:endParaRPr lang="en-IN"/>
        </a:p>
      </dgm:t>
    </dgm:pt>
    <dgm:pt modelId="{681CBA38-0C5A-4CF7-9F65-E88892E08394}" type="pres">
      <dgm:prSet presAssocID="{4F1FAE6F-8E96-41DF-B83C-73292EAACF29}" presName="sp" presStyleCnt="0"/>
      <dgm:spPr/>
    </dgm:pt>
    <dgm:pt modelId="{DC38AD85-4A18-49FA-B56B-F6AF0D102B11}" type="pres">
      <dgm:prSet presAssocID="{715D4991-4274-43DD-A35C-5FE1C8888DDE}" presName="linNode" presStyleCnt="0"/>
      <dgm:spPr/>
    </dgm:pt>
    <dgm:pt modelId="{016316FB-7C19-4A8E-BA0E-619E8F818B07}" type="pres">
      <dgm:prSet presAssocID="{715D4991-4274-43DD-A35C-5FE1C8888DDE}" presName="parentText" presStyleLbl="node1" presStyleIdx="4" presStyleCnt="5" custScaleY="228120">
        <dgm:presLayoutVars>
          <dgm:chMax val="1"/>
          <dgm:bulletEnabled val="1"/>
        </dgm:presLayoutVars>
      </dgm:prSet>
      <dgm:spPr/>
      <dgm:t>
        <a:bodyPr/>
        <a:lstStyle/>
        <a:p>
          <a:endParaRPr lang="en-IN"/>
        </a:p>
      </dgm:t>
    </dgm:pt>
    <dgm:pt modelId="{8F4B390A-4C0D-46C4-830A-C92859057705}" type="pres">
      <dgm:prSet presAssocID="{715D4991-4274-43DD-A35C-5FE1C8888DDE}" presName="descendantText" presStyleLbl="alignAccFollowNode1" presStyleIdx="4" presStyleCnt="5" custScaleX="232996" custScaleY="327061" custLinFactNeighborX="9517" custLinFactNeighborY="-3568">
        <dgm:presLayoutVars>
          <dgm:bulletEnabled val="1"/>
        </dgm:presLayoutVars>
      </dgm:prSet>
      <dgm:spPr/>
      <dgm:t>
        <a:bodyPr/>
        <a:lstStyle/>
        <a:p>
          <a:endParaRPr lang="en-IN"/>
        </a:p>
      </dgm:t>
    </dgm:pt>
  </dgm:ptLst>
  <dgm:cxnLst>
    <dgm:cxn modelId="{7077B78D-FCDC-4519-8416-DC357ACD5043}" srcId="{F6FEADD9-F67D-41F5-BA4C-3C84956E7F46}" destId="{D1776C8F-2B10-4075-8DF7-7F65AB725ED5}" srcOrd="2" destOrd="0" parTransId="{7291E740-3E17-41B3-99D3-1D67AE37CC3F}" sibTransId="{88B75C29-8054-417D-BCE3-878A55118F6D}"/>
    <dgm:cxn modelId="{7B2509A6-6142-4A13-84C3-8CF5047FC751}" type="presOf" srcId="{715D4991-4274-43DD-A35C-5FE1C8888DDE}" destId="{016316FB-7C19-4A8E-BA0E-619E8F818B07}" srcOrd="0" destOrd="0" presId="urn:microsoft.com/office/officeart/2005/8/layout/vList5"/>
    <dgm:cxn modelId="{47D06772-24CE-40E2-845A-24147A1D839C}" srcId="{715D4991-4274-43DD-A35C-5FE1C8888DDE}" destId="{2042EBAF-5B60-4CFF-9E7A-2D4619A2E9CF}" srcOrd="0" destOrd="0" parTransId="{839A4A14-5E55-446F-8076-C0D371635967}" sibTransId="{5BF278B2-43EE-49E6-8E9F-4B72DF8F5771}"/>
    <dgm:cxn modelId="{119690D4-400B-468B-8BA0-5C9C9E2AFEAF}" srcId="{D1776C8F-2B10-4075-8DF7-7F65AB725ED5}" destId="{6BE4E373-0656-4EDC-821E-BE09C952B1F6}" srcOrd="0" destOrd="0" parTransId="{34218063-BF94-4304-99BD-B3F7BA4D3C8F}" sibTransId="{E17B9BF1-2948-497F-8EC7-3BF734D839DB}"/>
    <dgm:cxn modelId="{FD2A5C17-D8BF-4FF7-BEA8-D125C5FDA5DB}" srcId="{715D4991-4274-43DD-A35C-5FE1C8888DDE}" destId="{9B059B1A-F939-4916-A245-DBA28959B15D}" srcOrd="2" destOrd="0" parTransId="{4561C822-98AD-4F96-A9B4-9CF468419F14}" sibTransId="{E646B4A2-1C7A-4BA7-8C44-17C96511A899}"/>
    <dgm:cxn modelId="{3D887057-7E91-45EF-8E4B-3006C2DFECB4}" type="presOf" srcId="{6BE4E373-0656-4EDC-821E-BE09C952B1F6}" destId="{C7C3E6FD-D83F-4BDA-907E-B5EE041DA931}" srcOrd="0" destOrd="0" presId="urn:microsoft.com/office/officeart/2005/8/layout/vList5"/>
    <dgm:cxn modelId="{B6416E04-E5DE-46CA-AD27-47EBE280D636}" type="presOf" srcId="{C59269D0-92A5-481C-BA64-727AFB0DD545}" destId="{B37A5355-225B-4C6F-AED7-6C620F99EECC}" srcOrd="0" destOrd="0" presId="urn:microsoft.com/office/officeart/2005/8/layout/vList5"/>
    <dgm:cxn modelId="{BCABA1CC-9138-46D0-B37B-6EF269A9D7D7}" srcId="{715D4991-4274-43DD-A35C-5FE1C8888DDE}" destId="{6C03DF17-C719-4344-B254-AACC172BAF9C}" srcOrd="1" destOrd="0" parTransId="{D08A266E-EFEA-4343-9F7D-D0A1310BAAB6}" sibTransId="{90808C2A-FCE7-4002-9A68-1D92B16A4313}"/>
    <dgm:cxn modelId="{F23D67BE-4D3E-4189-8D28-747FDCD9CD9C}" type="presOf" srcId="{2042EBAF-5B60-4CFF-9E7A-2D4619A2E9CF}" destId="{8F4B390A-4C0D-46C4-830A-C92859057705}" srcOrd="0" destOrd="0" presId="urn:microsoft.com/office/officeart/2005/8/layout/vList5"/>
    <dgm:cxn modelId="{F40F9561-0D4C-44CF-91EF-A92B1DBDE44B}" srcId="{F6FEADD9-F67D-41F5-BA4C-3C84956E7F46}" destId="{74EE5CD8-078F-4590-BF9C-A341A294A016}" srcOrd="0" destOrd="0" parTransId="{BB568D76-3363-43D3-B00C-3359A643216C}" sibTransId="{CF9FB981-E6ED-4440-AC98-4E4E2ABA2C55}"/>
    <dgm:cxn modelId="{5417F3DF-8CAE-4E6C-ADBB-ED6F50084B8E}" type="presOf" srcId="{D1776C8F-2B10-4075-8DF7-7F65AB725ED5}" destId="{F5034101-5B7D-4FE7-B47A-5A48CF39606B}" srcOrd="0" destOrd="0" presId="urn:microsoft.com/office/officeart/2005/8/layout/vList5"/>
    <dgm:cxn modelId="{9071FB3B-D26B-4384-BD1A-80C12C62D02C}" srcId="{AA046201-5C4D-445E-BF0B-5C6D2B0A1945}" destId="{C59269D0-92A5-481C-BA64-727AFB0DD545}" srcOrd="0" destOrd="0" parTransId="{312CC84D-092F-422A-AA24-A4619DBBB7BE}" sibTransId="{266DE8E8-1339-41C4-B9A7-6148496C7FA9}"/>
    <dgm:cxn modelId="{B8AF1086-D7BE-446F-9133-738B599E9A7D}" srcId="{F6FEADD9-F67D-41F5-BA4C-3C84956E7F46}" destId="{AA046201-5C4D-445E-BF0B-5C6D2B0A1945}" srcOrd="1" destOrd="0" parTransId="{FE92FC33-5E0F-4302-9E80-A69E8ACDDE56}" sibTransId="{40767EFF-7D52-4469-ACEE-7D28E67337E2}"/>
    <dgm:cxn modelId="{DBCA7E61-D822-40A0-A27A-D7E092386A0B}" type="presOf" srcId="{F6FEADD9-F67D-41F5-BA4C-3C84956E7F46}" destId="{AAE7A1E6-6847-453D-B55B-8A82BF138C1D}" srcOrd="0" destOrd="0" presId="urn:microsoft.com/office/officeart/2005/8/layout/vList5"/>
    <dgm:cxn modelId="{9A0DCB65-9DCB-4972-9768-1762E4116F3C}" type="presOf" srcId="{74EE5CD8-078F-4590-BF9C-A341A294A016}" destId="{7E429971-BC57-430F-BB25-C0574E5E39E3}" srcOrd="0" destOrd="0" presId="urn:microsoft.com/office/officeart/2005/8/layout/vList5"/>
    <dgm:cxn modelId="{64FF98BF-62FA-4F00-8E42-CD17B608FE4D}" type="presOf" srcId="{8D93783F-28DF-4F8F-BF06-DA151CBBFC43}" destId="{CA3EB715-5549-495D-8807-3D2B75C74DAF}" srcOrd="0" destOrd="0" presId="urn:microsoft.com/office/officeart/2005/8/layout/vList5"/>
    <dgm:cxn modelId="{A822F684-FBD6-4691-83FC-C63361E9C60C}" srcId="{8D93783F-28DF-4F8F-BF06-DA151CBBFC43}" destId="{7D0CB417-E3BA-45A6-8CEB-82E7AE70B0F0}" srcOrd="0" destOrd="0" parTransId="{7FE835F3-9E77-4BF9-A4A7-38ABA1CAE38C}" sibTransId="{6FE994B6-4B59-45DD-B801-438FB23EADE1}"/>
    <dgm:cxn modelId="{BA82A346-95D4-4655-892E-CF44026A2354}" type="presOf" srcId="{7D0CB417-E3BA-45A6-8CEB-82E7AE70B0F0}" destId="{81F98A9D-9373-496C-A83D-13B8A6418938}" srcOrd="0" destOrd="0" presId="urn:microsoft.com/office/officeart/2005/8/layout/vList5"/>
    <dgm:cxn modelId="{0020202E-2AAD-4F24-958F-E279142C3D41}" srcId="{F6FEADD9-F67D-41F5-BA4C-3C84956E7F46}" destId="{8D93783F-28DF-4F8F-BF06-DA151CBBFC43}" srcOrd="3" destOrd="0" parTransId="{0DE2AB46-05F3-4BEC-8DF9-0CD05C61354D}" sibTransId="{4F1FAE6F-8E96-41DF-B83C-73292EAACF29}"/>
    <dgm:cxn modelId="{5B6E8366-94CB-48BD-A9D2-D26DA5964069}" type="presOf" srcId="{6C03DF17-C719-4344-B254-AACC172BAF9C}" destId="{8F4B390A-4C0D-46C4-830A-C92859057705}" srcOrd="0" destOrd="1" presId="urn:microsoft.com/office/officeart/2005/8/layout/vList5"/>
    <dgm:cxn modelId="{63E4D827-0083-4625-9FD6-043D8D32091E}" srcId="{74EE5CD8-078F-4590-BF9C-A341A294A016}" destId="{1E4D3931-0DBD-4211-A24A-6AF364284B1E}" srcOrd="0" destOrd="0" parTransId="{FC93695B-FD0E-4353-B1FD-4328F4386DEC}" sibTransId="{CADAA3D9-7C63-4729-85B0-64C8AF644EEF}"/>
    <dgm:cxn modelId="{943B65EB-9A69-4E49-B862-82F09FAAD8A9}" srcId="{F6FEADD9-F67D-41F5-BA4C-3C84956E7F46}" destId="{715D4991-4274-43DD-A35C-5FE1C8888DDE}" srcOrd="4" destOrd="0" parTransId="{97D572E6-DFF2-41E9-BE0E-7C5667BF0D67}" sibTransId="{64B7665E-12A9-44BC-8500-96480EB95CB4}"/>
    <dgm:cxn modelId="{D63510BD-5B2B-445F-96D8-461FD2A0DD78}" type="presOf" srcId="{9B059B1A-F939-4916-A245-DBA28959B15D}" destId="{8F4B390A-4C0D-46C4-830A-C92859057705}" srcOrd="0" destOrd="2" presId="urn:microsoft.com/office/officeart/2005/8/layout/vList5"/>
    <dgm:cxn modelId="{1D12F37E-DF42-400C-B5B5-A8FAF49EC0EC}" type="presOf" srcId="{1E4D3931-0DBD-4211-A24A-6AF364284B1E}" destId="{D54B1729-BC98-42C1-9C6C-D65DCBA4358F}" srcOrd="0" destOrd="0" presId="urn:microsoft.com/office/officeart/2005/8/layout/vList5"/>
    <dgm:cxn modelId="{AFF7133D-5E9D-4613-9299-006F9E49301B}" type="presOf" srcId="{AA046201-5C4D-445E-BF0B-5C6D2B0A1945}" destId="{C04276DC-EE64-470A-B8BC-09067B8045FA}" srcOrd="0" destOrd="0" presId="urn:microsoft.com/office/officeart/2005/8/layout/vList5"/>
    <dgm:cxn modelId="{1E18118B-9778-4714-A249-2B714D5427F7}" type="presParOf" srcId="{AAE7A1E6-6847-453D-B55B-8A82BF138C1D}" destId="{C4407577-18A2-46E0-8805-2838042EB67A}" srcOrd="0" destOrd="0" presId="urn:microsoft.com/office/officeart/2005/8/layout/vList5"/>
    <dgm:cxn modelId="{84152E8A-21A6-4CAF-BC09-47C13F4FFFB8}" type="presParOf" srcId="{C4407577-18A2-46E0-8805-2838042EB67A}" destId="{7E429971-BC57-430F-BB25-C0574E5E39E3}" srcOrd="0" destOrd="0" presId="urn:microsoft.com/office/officeart/2005/8/layout/vList5"/>
    <dgm:cxn modelId="{1D51832F-3B38-483B-8C08-BDD413206841}" type="presParOf" srcId="{C4407577-18A2-46E0-8805-2838042EB67A}" destId="{D54B1729-BC98-42C1-9C6C-D65DCBA4358F}" srcOrd="1" destOrd="0" presId="urn:microsoft.com/office/officeart/2005/8/layout/vList5"/>
    <dgm:cxn modelId="{F2BB24AB-7DB6-4F0F-92D8-664E0F322520}" type="presParOf" srcId="{AAE7A1E6-6847-453D-B55B-8A82BF138C1D}" destId="{AB8574CC-D4F2-4555-AEE3-F4EE58B11D03}" srcOrd="1" destOrd="0" presId="urn:microsoft.com/office/officeart/2005/8/layout/vList5"/>
    <dgm:cxn modelId="{3F47CC38-27AC-4E4E-92A2-FDE046382C80}" type="presParOf" srcId="{AAE7A1E6-6847-453D-B55B-8A82BF138C1D}" destId="{85B8F607-FDD8-476A-ADBE-E1250824F294}" srcOrd="2" destOrd="0" presId="urn:microsoft.com/office/officeart/2005/8/layout/vList5"/>
    <dgm:cxn modelId="{B4BBC5E0-69C0-4FD2-84A6-C47E62DEA28D}" type="presParOf" srcId="{85B8F607-FDD8-476A-ADBE-E1250824F294}" destId="{C04276DC-EE64-470A-B8BC-09067B8045FA}" srcOrd="0" destOrd="0" presId="urn:microsoft.com/office/officeart/2005/8/layout/vList5"/>
    <dgm:cxn modelId="{71B90C6E-E0F2-4EE1-8864-5914AAFA20A7}" type="presParOf" srcId="{85B8F607-FDD8-476A-ADBE-E1250824F294}" destId="{B37A5355-225B-4C6F-AED7-6C620F99EECC}" srcOrd="1" destOrd="0" presId="urn:microsoft.com/office/officeart/2005/8/layout/vList5"/>
    <dgm:cxn modelId="{E6DEED78-0C33-4D1D-A595-AFE4311369E4}" type="presParOf" srcId="{AAE7A1E6-6847-453D-B55B-8A82BF138C1D}" destId="{5ACAA866-A8A8-4183-97B5-CEEAB1525C60}" srcOrd="3" destOrd="0" presId="urn:microsoft.com/office/officeart/2005/8/layout/vList5"/>
    <dgm:cxn modelId="{FD2A22C3-24B0-4E4D-A3BC-79528D3FBC48}" type="presParOf" srcId="{AAE7A1E6-6847-453D-B55B-8A82BF138C1D}" destId="{477213BE-9E91-4950-8451-7F60796F47F4}" srcOrd="4" destOrd="0" presId="urn:microsoft.com/office/officeart/2005/8/layout/vList5"/>
    <dgm:cxn modelId="{2D9E3819-8AF8-4F78-AD5E-1D892BCE0381}" type="presParOf" srcId="{477213BE-9E91-4950-8451-7F60796F47F4}" destId="{F5034101-5B7D-4FE7-B47A-5A48CF39606B}" srcOrd="0" destOrd="0" presId="urn:microsoft.com/office/officeart/2005/8/layout/vList5"/>
    <dgm:cxn modelId="{5FD7E964-E46A-45B4-A545-5D657B6094BB}" type="presParOf" srcId="{477213BE-9E91-4950-8451-7F60796F47F4}" destId="{C7C3E6FD-D83F-4BDA-907E-B5EE041DA931}" srcOrd="1" destOrd="0" presId="urn:microsoft.com/office/officeart/2005/8/layout/vList5"/>
    <dgm:cxn modelId="{835F1065-A6E4-4B28-80B8-CA483CF4E72F}" type="presParOf" srcId="{AAE7A1E6-6847-453D-B55B-8A82BF138C1D}" destId="{B262630E-F369-4571-BC6B-FB20D9753758}" srcOrd="5" destOrd="0" presId="urn:microsoft.com/office/officeart/2005/8/layout/vList5"/>
    <dgm:cxn modelId="{6BE853FF-3AD8-4010-A7B3-BA00F9B1EB27}" type="presParOf" srcId="{AAE7A1E6-6847-453D-B55B-8A82BF138C1D}" destId="{D8F1076E-0679-40E6-9081-7240DE4D5B28}" srcOrd="6" destOrd="0" presId="urn:microsoft.com/office/officeart/2005/8/layout/vList5"/>
    <dgm:cxn modelId="{2933490B-DE76-43D0-A1B2-D7F6839CC266}" type="presParOf" srcId="{D8F1076E-0679-40E6-9081-7240DE4D5B28}" destId="{CA3EB715-5549-495D-8807-3D2B75C74DAF}" srcOrd="0" destOrd="0" presId="urn:microsoft.com/office/officeart/2005/8/layout/vList5"/>
    <dgm:cxn modelId="{28354A22-3775-426E-ACB0-97CFB8580D16}" type="presParOf" srcId="{D8F1076E-0679-40E6-9081-7240DE4D5B28}" destId="{81F98A9D-9373-496C-A83D-13B8A6418938}" srcOrd="1" destOrd="0" presId="urn:microsoft.com/office/officeart/2005/8/layout/vList5"/>
    <dgm:cxn modelId="{2C522962-09B0-4F84-9FA0-CBF0D74D74B0}" type="presParOf" srcId="{AAE7A1E6-6847-453D-B55B-8A82BF138C1D}" destId="{681CBA38-0C5A-4CF7-9F65-E88892E08394}" srcOrd="7" destOrd="0" presId="urn:microsoft.com/office/officeart/2005/8/layout/vList5"/>
    <dgm:cxn modelId="{4AE5545C-A7B4-43F8-B714-2DF25DBA96C9}" type="presParOf" srcId="{AAE7A1E6-6847-453D-B55B-8A82BF138C1D}" destId="{DC38AD85-4A18-49FA-B56B-F6AF0D102B11}" srcOrd="8" destOrd="0" presId="urn:microsoft.com/office/officeart/2005/8/layout/vList5"/>
    <dgm:cxn modelId="{561B2FFC-D591-4BE3-A69A-3A3280AD37DA}" type="presParOf" srcId="{DC38AD85-4A18-49FA-B56B-F6AF0D102B11}" destId="{016316FB-7C19-4A8E-BA0E-619E8F818B07}" srcOrd="0" destOrd="0" presId="urn:microsoft.com/office/officeart/2005/8/layout/vList5"/>
    <dgm:cxn modelId="{C6EEA272-603C-4498-B140-9E285AD68AD5}" type="presParOf" srcId="{DC38AD85-4A18-49FA-B56B-F6AF0D102B11}" destId="{8F4B390A-4C0D-46C4-830A-C9285905770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simple5" qsCatId="simple" csTypeId="urn:microsoft.com/office/officeart/2005/8/colors/colorful3" csCatId="colorful" phldr="1"/>
      <dgm:spPr/>
      <dgm:t>
        <a:bodyPr/>
        <a:lstStyle/>
        <a:p>
          <a:endParaRPr lang="en-US"/>
        </a:p>
      </dgm:t>
    </dgm:pt>
    <dgm:pt modelId="{74EE5CD8-078F-4590-BF9C-A341A294A016}">
      <dgm:prSet phldrT="[Text]" custT="1"/>
      <dgm:spPr/>
      <dgm:t>
        <a:bodyPr/>
        <a:lstStyle/>
        <a:p>
          <a:r>
            <a:rPr lang="en-US" sz="2400" dirty="0" smtClean="0"/>
            <a:t>2010</a:t>
          </a:r>
          <a:endParaRPr lang="en-US" sz="2400" dirty="0"/>
        </a:p>
      </dgm:t>
    </dgm:pt>
    <dgm:pt modelId="{BB568D76-3363-43D3-B00C-3359A643216C}" type="parTrans" cxnId="{F40F9561-0D4C-44CF-91EF-A92B1DBDE44B}">
      <dgm:prSet/>
      <dgm:spPr/>
      <dgm:t>
        <a:bodyPr/>
        <a:lstStyle/>
        <a:p>
          <a:endParaRPr lang="en-US" sz="3200"/>
        </a:p>
      </dgm:t>
    </dgm:pt>
    <dgm:pt modelId="{CF9FB981-E6ED-4440-AC98-4E4E2ABA2C55}" type="sibTrans" cxnId="{F40F9561-0D4C-44CF-91EF-A92B1DBDE44B}">
      <dgm:prSet/>
      <dgm:spPr/>
      <dgm:t>
        <a:bodyPr/>
        <a:lstStyle/>
        <a:p>
          <a:endParaRPr lang="en-US" sz="3200"/>
        </a:p>
      </dgm:t>
    </dgm:pt>
    <dgm:pt modelId="{AA046201-5C4D-445E-BF0B-5C6D2B0A1945}">
      <dgm:prSet phldrT="[Text]" custT="1"/>
      <dgm:spPr/>
      <dgm:t>
        <a:bodyPr/>
        <a:lstStyle/>
        <a:p>
          <a:r>
            <a:rPr lang="en-US" sz="2400" dirty="0" smtClean="0"/>
            <a:t>2011</a:t>
          </a:r>
          <a:endParaRPr lang="en-US" sz="2400" dirty="0"/>
        </a:p>
      </dgm:t>
    </dgm:pt>
    <dgm:pt modelId="{FE92FC33-5E0F-4302-9E80-A69E8ACDDE56}" type="parTrans" cxnId="{B8AF1086-D7BE-446F-9133-738B599E9A7D}">
      <dgm:prSet/>
      <dgm:spPr/>
      <dgm:t>
        <a:bodyPr/>
        <a:lstStyle/>
        <a:p>
          <a:endParaRPr lang="en-US" sz="3200"/>
        </a:p>
      </dgm:t>
    </dgm:pt>
    <dgm:pt modelId="{40767EFF-7D52-4469-ACEE-7D28E67337E2}" type="sibTrans" cxnId="{B8AF1086-D7BE-446F-9133-738B599E9A7D}">
      <dgm:prSet/>
      <dgm:spPr/>
      <dgm:t>
        <a:bodyPr/>
        <a:lstStyle/>
        <a:p>
          <a:endParaRPr lang="en-US" sz="3200"/>
        </a:p>
      </dgm:t>
    </dgm:pt>
    <dgm:pt modelId="{C59269D0-92A5-481C-BA64-727AFB0DD545}">
      <dgm:prSet phldrT="[Text]" custT="1"/>
      <dgm:spPr/>
      <dgm:t>
        <a:bodyPr/>
        <a:lstStyle/>
        <a:p>
          <a:r>
            <a:rPr lang="en-US" sz="1800" b="0" dirty="0" smtClean="0"/>
            <a:t>IBM announced the IBM </a:t>
          </a:r>
          <a:r>
            <a:rPr lang="en-US" sz="1800" b="0" dirty="0" err="1" smtClean="0"/>
            <a:t>SmartCloud</a:t>
          </a:r>
          <a:r>
            <a:rPr lang="en-US" sz="1800" b="0" dirty="0" smtClean="0"/>
            <a:t> framework to support Smarter </a:t>
          </a:r>
          <a:r>
            <a:rPr lang="en-US" sz="1800" b="0" dirty="0" err="1" smtClean="0"/>
            <a:t>Planet.Among</a:t>
          </a:r>
          <a:r>
            <a:rPr lang="en-US" sz="1800" b="0" dirty="0" smtClean="0"/>
            <a:t> the various components of the Smarter Computing foundation, cloud computing is a critical part</a:t>
          </a:r>
          <a:endParaRPr lang="en-US" sz="1800" b="0" dirty="0"/>
        </a:p>
      </dgm:t>
    </dgm:pt>
    <dgm:pt modelId="{312CC84D-092F-422A-AA24-A4619DBBB7BE}" type="parTrans" cxnId="{9071FB3B-D26B-4384-BD1A-80C12C62D02C}">
      <dgm:prSet/>
      <dgm:spPr/>
      <dgm:t>
        <a:bodyPr/>
        <a:lstStyle/>
        <a:p>
          <a:endParaRPr lang="en-US" sz="3200"/>
        </a:p>
      </dgm:t>
    </dgm:pt>
    <dgm:pt modelId="{266DE8E8-1339-41C4-B9A7-6148496C7FA9}" type="sibTrans" cxnId="{9071FB3B-D26B-4384-BD1A-80C12C62D02C}">
      <dgm:prSet/>
      <dgm:spPr/>
      <dgm:t>
        <a:bodyPr/>
        <a:lstStyle/>
        <a:p>
          <a:endParaRPr lang="en-US" sz="3200"/>
        </a:p>
      </dgm:t>
    </dgm:pt>
    <dgm:pt modelId="{D1776C8F-2B10-4075-8DF7-7F65AB725ED5}">
      <dgm:prSet phldrT="[Text]" custT="1"/>
      <dgm:spPr/>
      <dgm:t>
        <a:bodyPr/>
        <a:lstStyle/>
        <a:p>
          <a:r>
            <a:rPr lang="en-US" sz="2400" dirty="0" smtClean="0"/>
            <a:t>2012</a:t>
          </a:r>
          <a:endParaRPr lang="en-US" sz="2400" dirty="0"/>
        </a:p>
      </dgm:t>
    </dgm:pt>
    <dgm:pt modelId="{7291E740-3E17-41B3-99D3-1D67AE37CC3F}" type="parTrans" cxnId="{7077B78D-FCDC-4519-8416-DC357ACD5043}">
      <dgm:prSet/>
      <dgm:spPr/>
      <dgm:t>
        <a:bodyPr/>
        <a:lstStyle/>
        <a:p>
          <a:endParaRPr lang="en-US" sz="3200"/>
        </a:p>
      </dgm:t>
    </dgm:pt>
    <dgm:pt modelId="{88B75C29-8054-417D-BCE3-878A55118F6D}" type="sibTrans" cxnId="{7077B78D-FCDC-4519-8416-DC357ACD5043}">
      <dgm:prSet/>
      <dgm:spPr/>
      <dgm:t>
        <a:bodyPr/>
        <a:lstStyle/>
        <a:p>
          <a:endParaRPr lang="en-US" sz="3200"/>
        </a:p>
      </dgm:t>
    </dgm:pt>
    <dgm:pt modelId="{6BE4E373-0656-4EDC-821E-BE09C952B1F6}">
      <dgm:prSet phldrT="[Text]" custT="1"/>
      <dgm:spPr/>
      <dgm:t>
        <a:bodyPr/>
        <a:lstStyle/>
        <a:p>
          <a:r>
            <a:rPr lang="en-US" sz="1800" dirty="0" smtClean="0"/>
            <a:t>Oracle announced the Oracle Cloud. This cloud offering is poised to be the first to provide users with access to an integrated set of IT solutions, including the Applications (</a:t>
          </a:r>
          <a:r>
            <a:rPr lang="en-US" sz="1800" dirty="0" err="1" smtClean="0"/>
            <a:t>SaaS</a:t>
          </a:r>
          <a:r>
            <a:rPr lang="en-US" sz="1800" dirty="0" smtClean="0"/>
            <a:t>), Platform (</a:t>
          </a:r>
          <a:r>
            <a:rPr lang="en-US" sz="1800" dirty="0" err="1" smtClean="0"/>
            <a:t>PaaS</a:t>
          </a:r>
          <a:r>
            <a:rPr lang="en-US" sz="1800" dirty="0" smtClean="0"/>
            <a:t>), and Infrastructure (</a:t>
          </a:r>
          <a:r>
            <a:rPr lang="en-US" sz="1800" dirty="0" err="1" smtClean="0"/>
            <a:t>IaaS</a:t>
          </a:r>
          <a:r>
            <a:rPr lang="en-US" sz="1800" dirty="0" smtClean="0"/>
            <a:t>) layers.</a:t>
          </a:r>
          <a:endParaRPr lang="en-US" sz="1800" b="0" dirty="0"/>
        </a:p>
      </dgm:t>
    </dgm:pt>
    <dgm:pt modelId="{34218063-BF94-4304-99BD-B3F7BA4D3C8F}" type="parTrans" cxnId="{119690D4-400B-468B-8BA0-5C9C9E2AFEAF}">
      <dgm:prSet/>
      <dgm:spPr/>
      <dgm:t>
        <a:bodyPr/>
        <a:lstStyle/>
        <a:p>
          <a:endParaRPr lang="en-US" sz="3200"/>
        </a:p>
      </dgm:t>
    </dgm:pt>
    <dgm:pt modelId="{E17B9BF1-2948-497F-8EC7-3BF734D839DB}" type="sibTrans" cxnId="{119690D4-400B-468B-8BA0-5C9C9E2AFEAF}">
      <dgm:prSet/>
      <dgm:spPr/>
      <dgm:t>
        <a:bodyPr/>
        <a:lstStyle/>
        <a:p>
          <a:endParaRPr lang="en-US" sz="3200"/>
        </a:p>
      </dgm:t>
    </dgm:pt>
    <dgm:pt modelId="{1E4D3931-0DBD-4211-A24A-6AF364284B1E}">
      <dgm:prSet phldrT="[Text]" custT="1"/>
      <dgm:spPr/>
      <dgm:t>
        <a:bodyPr/>
        <a:lstStyle/>
        <a:p>
          <a:pPr marL="280988" indent="-280988" algn="just"/>
          <a:r>
            <a:rPr lang="en-US" sz="1800" dirty="0" smtClean="0"/>
            <a:t>Microsoft released Microsoft Azure</a:t>
          </a:r>
          <a:endParaRPr lang="en-US" sz="1800" b="0" dirty="0">
            <a:effectLst>
              <a:outerShdw blurRad="38100" dist="38100" dir="2700000" algn="tl">
                <a:srgbClr val="000000">
                  <a:alpha val="43137"/>
                </a:srgbClr>
              </a:outerShdw>
            </a:effectLst>
          </a:endParaRPr>
        </a:p>
      </dgm:t>
    </dgm:pt>
    <dgm:pt modelId="{CADAA3D9-7C63-4729-85B0-64C8AF644EEF}" type="sibTrans" cxnId="{63E4D827-0083-4625-9FD6-043D8D32091E}">
      <dgm:prSet/>
      <dgm:spPr/>
      <dgm:t>
        <a:bodyPr/>
        <a:lstStyle/>
        <a:p>
          <a:endParaRPr lang="en-US" sz="3200"/>
        </a:p>
      </dgm:t>
    </dgm:pt>
    <dgm:pt modelId="{FC93695B-FD0E-4353-B1FD-4328F4386DEC}" type="parTrans" cxnId="{63E4D827-0083-4625-9FD6-043D8D32091E}">
      <dgm:prSet/>
      <dgm:spPr/>
      <dgm:t>
        <a:bodyPr/>
        <a:lstStyle/>
        <a:p>
          <a:endParaRPr lang="en-US" sz="3200"/>
        </a:p>
      </dgm:t>
    </dgm:pt>
    <dgm:pt modelId="{E762E77F-2B66-43F8-8BE4-07F5D7A1E9FC}">
      <dgm:prSet phldrT="[Text]" custT="1"/>
      <dgm:spPr/>
      <dgm:t>
        <a:bodyPr/>
        <a:lstStyle/>
        <a:p>
          <a:pPr marL="280988" indent="-280988" algn="just"/>
          <a:r>
            <a:rPr lang="en-US" sz="1800" dirty="0" smtClean="0"/>
            <a:t>Rackspace Hosting and NASA jointly launched an open-source cloud-software initiative known as </a:t>
          </a:r>
          <a:r>
            <a:rPr lang="en-US" sz="1800" dirty="0" err="1" smtClean="0"/>
            <a:t>OpenStack</a:t>
          </a:r>
          <a:endParaRPr lang="en-US" sz="1800" b="0" dirty="0">
            <a:effectLst>
              <a:outerShdw blurRad="38100" dist="38100" dir="2700000" algn="tl">
                <a:srgbClr val="000000">
                  <a:alpha val="43137"/>
                </a:srgbClr>
              </a:outerShdw>
            </a:effectLst>
          </a:endParaRPr>
        </a:p>
      </dgm:t>
    </dgm:pt>
    <dgm:pt modelId="{6CC57D77-C31A-492B-813C-64DD4C2A4164}" type="parTrans" cxnId="{64FCFB71-107E-4AC6-B21E-EEBD983CCDAA}">
      <dgm:prSet/>
      <dgm:spPr/>
      <dgm:t>
        <a:bodyPr/>
        <a:lstStyle/>
        <a:p>
          <a:endParaRPr lang="en-IN"/>
        </a:p>
      </dgm:t>
    </dgm:pt>
    <dgm:pt modelId="{46493227-E982-4962-9ABC-6C17106435AF}" type="sibTrans" cxnId="{64FCFB71-107E-4AC6-B21E-EEBD983CCDAA}">
      <dgm:prSet/>
      <dgm:spPr/>
      <dgm:t>
        <a:bodyPr/>
        <a:lstStyle/>
        <a:p>
          <a:endParaRPr lang="en-IN"/>
        </a:p>
      </dgm:t>
    </dgm:pt>
    <dgm:pt modelId="{403143D4-46EA-434E-9F20-451AE12EEF88}">
      <dgm:prSet phldrT="[Text]" custT="1"/>
      <dgm:spPr/>
      <dgm:t>
        <a:bodyPr/>
        <a:lstStyle/>
        <a:p>
          <a:r>
            <a:rPr lang="en-US" sz="1800" dirty="0" smtClean="0"/>
            <a:t>Google Compute Engine was released in preview</a:t>
          </a:r>
          <a:endParaRPr lang="en-US" sz="1800" b="0" dirty="0"/>
        </a:p>
      </dgm:t>
    </dgm:pt>
    <dgm:pt modelId="{016908BE-7E64-47AB-A231-2BF39DDB252F}" type="parTrans" cxnId="{F7BCEFC4-EC69-429B-BB3B-D0DDC3BDFC6E}">
      <dgm:prSet/>
      <dgm:spPr/>
      <dgm:t>
        <a:bodyPr/>
        <a:lstStyle/>
        <a:p>
          <a:endParaRPr lang="en-IN"/>
        </a:p>
      </dgm:t>
    </dgm:pt>
    <dgm:pt modelId="{9B94B912-578D-4A0F-B8D9-18CACA5AFEC0}" type="sibTrans" cxnId="{F7BCEFC4-EC69-429B-BB3B-D0DDC3BDFC6E}">
      <dgm:prSet/>
      <dgm:spPr/>
      <dgm:t>
        <a:bodyPr/>
        <a:lstStyle/>
        <a:p>
          <a:endParaRPr lang="en-IN"/>
        </a:p>
      </dgm:t>
    </dgm:pt>
    <dgm:pt modelId="{715D4991-4274-43DD-A35C-5FE1C8888DDE}">
      <dgm:prSet/>
      <dgm:spPr/>
      <dgm:t>
        <a:bodyPr/>
        <a:lstStyle/>
        <a:p>
          <a:r>
            <a:rPr lang="en-US" dirty="0" smtClean="0"/>
            <a:t>2019</a:t>
          </a:r>
          <a:endParaRPr lang="en-IN" dirty="0"/>
        </a:p>
      </dgm:t>
    </dgm:pt>
    <dgm:pt modelId="{64B7665E-12A9-44BC-8500-96480EB95CB4}" type="sibTrans" cxnId="{943B65EB-9A69-4E49-B862-82F09FAAD8A9}">
      <dgm:prSet/>
      <dgm:spPr/>
      <dgm:t>
        <a:bodyPr/>
        <a:lstStyle/>
        <a:p>
          <a:endParaRPr lang="en-IN"/>
        </a:p>
      </dgm:t>
    </dgm:pt>
    <dgm:pt modelId="{97D572E6-DFF2-41E9-BE0E-7C5667BF0D67}" type="parTrans" cxnId="{943B65EB-9A69-4E49-B862-82F09FAAD8A9}">
      <dgm:prSet/>
      <dgm:spPr/>
      <dgm:t>
        <a:bodyPr/>
        <a:lstStyle/>
        <a:p>
          <a:endParaRPr lang="en-IN"/>
        </a:p>
      </dgm:t>
    </dgm:pt>
    <dgm:pt modelId="{3179612D-867F-44F8-8DF1-D52E042032D1}">
      <dgm:prSet custT="1"/>
      <dgm:spPr/>
      <dgm:t>
        <a:bodyPr/>
        <a:lstStyle/>
        <a:p>
          <a:r>
            <a:rPr lang="en-US" sz="1800" dirty="0" smtClean="0"/>
            <a:t>Linux is most used on Microsoft Azure.</a:t>
          </a:r>
          <a:r>
            <a:rPr lang="en-IN" sz="1800" dirty="0" smtClean="0"/>
            <a:t> </a:t>
          </a:r>
          <a:endParaRPr lang="en-IN" sz="1800" dirty="0"/>
        </a:p>
      </dgm:t>
    </dgm:pt>
    <dgm:pt modelId="{D8A60295-616B-4015-8380-B9CD34D97179}" type="parTrans" cxnId="{2FAD6801-E6A0-45C5-90A3-39A5BEDB37AD}">
      <dgm:prSet/>
      <dgm:spPr/>
      <dgm:t>
        <a:bodyPr/>
        <a:lstStyle/>
        <a:p>
          <a:endParaRPr lang="en-IN"/>
        </a:p>
      </dgm:t>
    </dgm:pt>
    <dgm:pt modelId="{6466D527-8669-4E4B-A1B0-1138E41AD732}" type="sibTrans" cxnId="{2FAD6801-E6A0-45C5-90A3-39A5BEDB37AD}">
      <dgm:prSet/>
      <dgm:spPr/>
      <dgm:t>
        <a:bodyPr/>
        <a:lstStyle/>
        <a:p>
          <a:endParaRPr lang="en-IN"/>
        </a:p>
      </dgm:t>
    </dgm:pt>
    <dgm:pt modelId="{AAE7A1E6-6847-453D-B55B-8A82BF138C1D}" type="pres">
      <dgm:prSet presAssocID="{F6FEADD9-F67D-41F5-BA4C-3C84956E7F46}" presName="Name0" presStyleCnt="0">
        <dgm:presLayoutVars>
          <dgm:dir/>
          <dgm:animLvl val="lvl"/>
          <dgm:resizeHandles val="exact"/>
        </dgm:presLayoutVars>
      </dgm:prSet>
      <dgm:spPr/>
      <dgm:t>
        <a:bodyPr/>
        <a:lstStyle/>
        <a:p>
          <a:endParaRPr lang="en-US"/>
        </a:p>
      </dgm:t>
    </dgm:pt>
    <dgm:pt modelId="{C4407577-18A2-46E0-8805-2838042EB67A}" type="pres">
      <dgm:prSet presAssocID="{74EE5CD8-078F-4590-BF9C-A341A294A016}" presName="linNode" presStyleCnt="0"/>
      <dgm:spPr/>
      <dgm:t>
        <a:bodyPr/>
        <a:lstStyle/>
        <a:p>
          <a:endParaRPr lang="en-US"/>
        </a:p>
      </dgm:t>
    </dgm:pt>
    <dgm:pt modelId="{7E429971-BC57-430F-BB25-C0574E5E39E3}" type="pres">
      <dgm:prSet presAssocID="{74EE5CD8-078F-4590-BF9C-A341A294A016}" presName="parentText" presStyleLbl="node1" presStyleIdx="0" presStyleCnt="4" custScaleY="149848" custLinFactNeighborY="-15667">
        <dgm:presLayoutVars>
          <dgm:chMax val="1"/>
          <dgm:bulletEnabled val="1"/>
        </dgm:presLayoutVars>
      </dgm:prSet>
      <dgm:spPr>
        <a:prstGeom prst="roundRect">
          <a:avLst/>
        </a:prstGeom>
      </dgm:spPr>
      <dgm:t>
        <a:bodyPr/>
        <a:lstStyle/>
        <a:p>
          <a:endParaRPr lang="en-US"/>
        </a:p>
      </dgm:t>
    </dgm:pt>
    <dgm:pt modelId="{D54B1729-BC98-42C1-9C6C-D65DCBA4358F}" type="pres">
      <dgm:prSet presAssocID="{74EE5CD8-078F-4590-BF9C-A341A294A016}" presName="descendantText" presStyleLbl="alignAccFollowNode1" presStyleIdx="0" presStyleCnt="4" custScaleX="259632" custScaleY="395606" custLinFactNeighborX="130" custLinFactNeighborY="-23949">
        <dgm:presLayoutVars>
          <dgm:bulletEnabled val="1"/>
        </dgm:presLayoutVars>
      </dgm:prSet>
      <dgm:spPr>
        <a:prstGeom prst="rect">
          <a:avLst/>
        </a:prstGeom>
      </dgm:spPr>
      <dgm:t>
        <a:bodyPr/>
        <a:lstStyle/>
        <a:p>
          <a:endParaRPr lang="en-US"/>
        </a:p>
      </dgm:t>
    </dgm:pt>
    <dgm:pt modelId="{AB8574CC-D4F2-4555-AEE3-F4EE58B11D03}" type="pres">
      <dgm:prSet presAssocID="{CF9FB981-E6ED-4440-AC98-4E4E2ABA2C55}" presName="sp" presStyleCnt="0"/>
      <dgm:spPr/>
      <dgm:t>
        <a:bodyPr/>
        <a:lstStyle/>
        <a:p>
          <a:endParaRPr lang="en-US"/>
        </a:p>
      </dgm:t>
    </dgm:pt>
    <dgm:pt modelId="{85B8F607-FDD8-476A-ADBE-E1250824F294}" type="pres">
      <dgm:prSet presAssocID="{AA046201-5C4D-445E-BF0B-5C6D2B0A1945}" presName="linNode" presStyleCnt="0"/>
      <dgm:spPr/>
      <dgm:t>
        <a:bodyPr/>
        <a:lstStyle/>
        <a:p>
          <a:endParaRPr lang="en-US"/>
        </a:p>
      </dgm:t>
    </dgm:pt>
    <dgm:pt modelId="{C04276DC-EE64-470A-B8BC-09067B8045FA}" type="pres">
      <dgm:prSet presAssocID="{AA046201-5C4D-445E-BF0B-5C6D2B0A1945}" presName="parentText" presStyleLbl="node1" presStyleIdx="1" presStyleCnt="4" custScaleY="180936">
        <dgm:presLayoutVars>
          <dgm:chMax val="1"/>
          <dgm:bulletEnabled val="1"/>
        </dgm:presLayoutVars>
      </dgm:prSet>
      <dgm:spPr>
        <a:prstGeom prst="roundRect">
          <a:avLst/>
        </a:prstGeom>
      </dgm:spPr>
      <dgm:t>
        <a:bodyPr/>
        <a:lstStyle/>
        <a:p>
          <a:endParaRPr lang="en-US"/>
        </a:p>
      </dgm:t>
    </dgm:pt>
    <dgm:pt modelId="{B37A5355-225B-4C6F-AED7-6C620F99EECC}" type="pres">
      <dgm:prSet presAssocID="{AA046201-5C4D-445E-BF0B-5C6D2B0A1945}" presName="descendantText" presStyleLbl="alignAccFollowNode1" presStyleIdx="1" presStyleCnt="4" custScaleX="259632" custScaleY="550781">
        <dgm:presLayoutVars>
          <dgm:bulletEnabled val="1"/>
        </dgm:presLayoutVars>
      </dgm:prSet>
      <dgm:spPr>
        <a:prstGeom prst="rect">
          <a:avLst/>
        </a:prstGeom>
      </dgm:spPr>
      <dgm:t>
        <a:bodyPr/>
        <a:lstStyle/>
        <a:p>
          <a:endParaRPr lang="en-US"/>
        </a:p>
      </dgm:t>
    </dgm:pt>
    <dgm:pt modelId="{5ACAA866-A8A8-4183-97B5-CEEAB1525C60}" type="pres">
      <dgm:prSet presAssocID="{40767EFF-7D52-4469-ACEE-7D28E67337E2}" presName="sp" presStyleCnt="0"/>
      <dgm:spPr/>
      <dgm:t>
        <a:bodyPr/>
        <a:lstStyle/>
        <a:p>
          <a:endParaRPr lang="en-US"/>
        </a:p>
      </dgm:t>
    </dgm:pt>
    <dgm:pt modelId="{477213BE-9E91-4950-8451-7F60796F47F4}" type="pres">
      <dgm:prSet presAssocID="{D1776C8F-2B10-4075-8DF7-7F65AB725ED5}" presName="linNode" presStyleCnt="0"/>
      <dgm:spPr/>
      <dgm:t>
        <a:bodyPr/>
        <a:lstStyle/>
        <a:p>
          <a:endParaRPr lang="en-US"/>
        </a:p>
      </dgm:t>
    </dgm:pt>
    <dgm:pt modelId="{F5034101-5B7D-4FE7-B47A-5A48CF39606B}" type="pres">
      <dgm:prSet presAssocID="{D1776C8F-2B10-4075-8DF7-7F65AB725ED5}" presName="parentText" presStyleLbl="node1" presStyleIdx="2" presStyleCnt="4" custScaleY="611487">
        <dgm:presLayoutVars>
          <dgm:chMax val="1"/>
          <dgm:bulletEnabled val="1"/>
        </dgm:presLayoutVars>
      </dgm:prSet>
      <dgm:spPr>
        <a:prstGeom prst="roundRect">
          <a:avLst/>
        </a:prstGeom>
      </dgm:spPr>
      <dgm:t>
        <a:bodyPr/>
        <a:lstStyle/>
        <a:p>
          <a:endParaRPr lang="en-US"/>
        </a:p>
      </dgm:t>
    </dgm:pt>
    <dgm:pt modelId="{C7C3E6FD-D83F-4BDA-907E-B5EE041DA931}" type="pres">
      <dgm:prSet presAssocID="{D1776C8F-2B10-4075-8DF7-7F65AB725ED5}" presName="descendantText" presStyleLbl="alignAccFollowNode1" presStyleIdx="2" presStyleCnt="4" custScaleX="259632" custScaleY="767325">
        <dgm:presLayoutVars>
          <dgm:bulletEnabled val="1"/>
        </dgm:presLayoutVars>
      </dgm:prSet>
      <dgm:spPr>
        <a:prstGeom prst="rect">
          <a:avLst/>
        </a:prstGeom>
      </dgm:spPr>
      <dgm:t>
        <a:bodyPr/>
        <a:lstStyle/>
        <a:p>
          <a:endParaRPr lang="en-US"/>
        </a:p>
      </dgm:t>
    </dgm:pt>
    <dgm:pt modelId="{B262630E-F369-4571-BC6B-FB20D9753758}" type="pres">
      <dgm:prSet presAssocID="{88B75C29-8054-417D-BCE3-878A55118F6D}" presName="sp" presStyleCnt="0"/>
      <dgm:spPr/>
    </dgm:pt>
    <dgm:pt modelId="{DC38AD85-4A18-49FA-B56B-F6AF0D102B11}" type="pres">
      <dgm:prSet presAssocID="{715D4991-4274-43DD-A35C-5FE1C8888DDE}" presName="linNode" presStyleCnt="0"/>
      <dgm:spPr/>
    </dgm:pt>
    <dgm:pt modelId="{016316FB-7C19-4A8E-BA0E-619E8F818B07}" type="pres">
      <dgm:prSet presAssocID="{715D4991-4274-43DD-A35C-5FE1C8888DDE}" presName="parentText" presStyleLbl="node1" presStyleIdx="3" presStyleCnt="4" custScaleX="63277" custScaleY="228120" custLinFactNeighborX="-5251" custLinFactNeighborY="29160">
        <dgm:presLayoutVars>
          <dgm:chMax val="1"/>
          <dgm:bulletEnabled val="1"/>
        </dgm:presLayoutVars>
      </dgm:prSet>
      <dgm:spPr/>
      <dgm:t>
        <a:bodyPr/>
        <a:lstStyle/>
        <a:p>
          <a:endParaRPr lang="en-IN"/>
        </a:p>
      </dgm:t>
    </dgm:pt>
    <dgm:pt modelId="{8F4B390A-4C0D-46C4-830A-C92859057705}" type="pres">
      <dgm:prSet presAssocID="{715D4991-4274-43DD-A35C-5FE1C8888DDE}" presName="descendantText" presStyleLbl="alignAccFollowNode1" presStyleIdx="3" presStyleCnt="4" custScaleX="173811" custScaleY="327061" custLinFactNeighborX="-146" custLinFactNeighborY="-11209">
        <dgm:presLayoutVars>
          <dgm:bulletEnabled val="1"/>
        </dgm:presLayoutVars>
      </dgm:prSet>
      <dgm:spPr/>
      <dgm:t>
        <a:bodyPr/>
        <a:lstStyle/>
        <a:p>
          <a:endParaRPr lang="en-IN"/>
        </a:p>
      </dgm:t>
    </dgm:pt>
  </dgm:ptLst>
  <dgm:cxnLst>
    <dgm:cxn modelId="{7077B78D-FCDC-4519-8416-DC357ACD5043}" srcId="{F6FEADD9-F67D-41F5-BA4C-3C84956E7F46}" destId="{D1776C8F-2B10-4075-8DF7-7F65AB725ED5}" srcOrd="2" destOrd="0" parTransId="{7291E740-3E17-41B3-99D3-1D67AE37CC3F}" sibTransId="{88B75C29-8054-417D-BCE3-878A55118F6D}"/>
    <dgm:cxn modelId="{119690D4-400B-468B-8BA0-5C9C9E2AFEAF}" srcId="{D1776C8F-2B10-4075-8DF7-7F65AB725ED5}" destId="{6BE4E373-0656-4EDC-821E-BE09C952B1F6}" srcOrd="0" destOrd="0" parTransId="{34218063-BF94-4304-99BD-B3F7BA4D3C8F}" sibTransId="{E17B9BF1-2948-497F-8EC7-3BF734D839DB}"/>
    <dgm:cxn modelId="{629244D0-2EBB-4F91-9D67-0E3AD2528698}" type="presOf" srcId="{715D4991-4274-43DD-A35C-5FE1C8888DDE}" destId="{016316FB-7C19-4A8E-BA0E-619E8F818B07}" srcOrd="0" destOrd="0" presId="urn:microsoft.com/office/officeart/2005/8/layout/vList5"/>
    <dgm:cxn modelId="{E012F8F2-C787-4536-92B2-41EE7B76E525}" type="presOf" srcId="{F6FEADD9-F67D-41F5-BA4C-3C84956E7F46}" destId="{AAE7A1E6-6847-453D-B55B-8A82BF138C1D}" srcOrd="0" destOrd="0" presId="urn:microsoft.com/office/officeart/2005/8/layout/vList5"/>
    <dgm:cxn modelId="{F40F9561-0D4C-44CF-91EF-A92B1DBDE44B}" srcId="{F6FEADD9-F67D-41F5-BA4C-3C84956E7F46}" destId="{74EE5CD8-078F-4590-BF9C-A341A294A016}" srcOrd="0" destOrd="0" parTransId="{BB568D76-3363-43D3-B00C-3359A643216C}" sibTransId="{CF9FB981-E6ED-4440-AC98-4E4E2ABA2C55}"/>
    <dgm:cxn modelId="{9071FB3B-D26B-4384-BD1A-80C12C62D02C}" srcId="{AA046201-5C4D-445E-BF0B-5C6D2B0A1945}" destId="{C59269D0-92A5-481C-BA64-727AFB0DD545}" srcOrd="0" destOrd="0" parTransId="{312CC84D-092F-422A-AA24-A4619DBBB7BE}" sibTransId="{266DE8E8-1339-41C4-B9A7-6148496C7FA9}"/>
    <dgm:cxn modelId="{B8AF1086-D7BE-446F-9133-738B599E9A7D}" srcId="{F6FEADD9-F67D-41F5-BA4C-3C84956E7F46}" destId="{AA046201-5C4D-445E-BF0B-5C6D2B0A1945}" srcOrd="1" destOrd="0" parTransId="{FE92FC33-5E0F-4302-9E80-A69E8ACDDE56}" sibTransId="{40767EFF-7D52-4469-ACEE-7D28E67337E2}"/>
    <dgm:cxn modelId="{2FAD6801-E6A0-45C5-90A3-39A5BEDB37AD}" srcId="{715D4991-4274-43DD-A35C-5FE1C8888DDE}" destId="{3179612D-867F-44F8-8DF1-D52E042032D1}" srcOrd="0" destOrd="0" parTransId="{D8A60295-616B-4015-8380-B9CD34D97179}" sibTransId="{6466D527-8669-4E4B-A1B0-1138E41AD732}"/>
    <dgm:cxn modelId="{63E4D827-0083-4625-9FD6-043D8D32091E}" srcId="{74EE5CD8-078F-4590-BF9C-A341A294A016}" destId="{1E4D3931-0DBD-4211-A24A-6AF364284B1E}" srcOrd="0" destOrd="0" parTransId="{FC93695B-FD0E-4353-B1FD-4328F4386DEC}" sibTransId="{CADAA3D9-7C63-4729-85B0-64C8AF644EEF}"/>
    <dgm:cxn modelId="{7A9AACDA-0AAF-4315-B9B0-C42FB06BC25B}" type="presOf" srcId="{6BE4E373-0656-4EDC-821E-BE09C952B1F6}" destId="{C7C3E6FD-D83F-4BDA-907E-B5EE041DA931}" srcOrd="0" destOrd="0" presId="urn:microsoft.com/office/officeart/2005/8/layout/vList5"/>
    <dgm:cxn modelId="{78BAC09E-E641-4804-BFA6-32F8917128E3}" type="presOf" srcId="{AA046201-5C4D-445E-BF0B-5C6D2B0A1945}" destId="{C04276DC-EE64-470A-B8BC-09067B8045FA}" srcOrd="0" destOrd="0" presId="urn:microsoft.com/office/officeart/2005/8/layout/vList5"/>
    <dgm:cxn modelId="{83128AFB-2D15-4321-A88D-08F6FF98E50F}" type="presOf" srcId="{3179612D-867F-44F8-8DF1-D52E042032D1}" destId="{8F4B390A-4C0D-46C4-830A-C92859057705}" srcOrd="0" destOrd="0" presId="urn:microsoft.com/office/officeart/2005/8/layout/vList5"/>
    <dgm:cxn modelId="{943B65EB-9A69-4E49-B862-82F09FAAD8A9}" srcId="{F6FEADD9-F67D-41F5-BA4C-3C84956E7F46}" destId="{715D4991-4274-43DD-A35C-5FE1C8888DDE}" srcOrd="3" destOrd="0" parTransId="{97D572E6-DFF2-41E9-BE0E-7C5667BF0D67}" sibTransId="{64B7665E-12A9-44BC-8500-96480EB95CB4}"/>
    <dgm:cxn modelId="{4E58D85A-DFC9-48C1-82C9-BDC96A844A33}" type="presOf" srcId="{D1776C8F-2B10-4075-8DF7-7F65AB725ED5}" destId="{F5034101-5B7D-4FE7-B47A-5A48CF39606B}" srcOrd="0" destOrd="0" presId="urn:microsoft.com/office/officeart/2005/8/layout/vList5"/>
    <dgm:cxn modelId="{405A672E-AAB5-45B8-8966-1BE3765A21EA}" type="presOf" srcId="{1E4D3931-0DBD-4211-A24A-6AF364284B1E}" destId="{D54B1729-BC98-42C1-9C6C-D65DCBA4358F}" srcOrd="0" destOrd="0" presId="urn:microsoft.com/office/officeart/2005/8/layout/vList5"/>
    <dgm:cxn modelId="{A6946F83-AB8E-470A-9CD7-D88572B19991}" type="presOf" srcId="{E762E77F-2B66-43F8-8BE4-07F5D7A1E9FC}" destId="{D54B1729-BC98-42C1-9C6C-D65DCBA4358F}" srcOrd="0" destOrd="1" presId="urn:microsoft.com/office/officeart/2005/8/layout/vList5"/>
    <dgm:cxn modelId="{735D497E-2742-448B-AD41-28997C84FACC}" type="presOf" srcId="{74EE5CD8-078F-4590-BF9C-A341A294A016}" destId="{7E429971-BC57-430F-BB25-C0574E5E39E3}" srcOrd="0" destOrd="0" presId="urn:microsoft.com/office/officeart/2005/8/layout/vList5"/>
    <dgm:cxn modelId="{64FCFB71-107E-4AC6-B21E-EEBD983CCDAA}" srcId="{74EE5CD8-078F-4590-BF9C-A341A294A016}" destId="{E762E77F-2B66-43F8-8BE4-07F5D7A1E9FC}" srcOrd="1" destOrd="0" parTransId="{6CC57D77-C31A-492B-813C-64DD4C2A4164}" sibTransId="{46493227-E982-4962-9ABC-6C17106435AF}"/>
    <dgm:cxn modelId="{F83502B3-809A-411A-85CE-1259C9751110}" type="presOf" srcId="{403143D4-46EA-434E-9F20-451AE12EEF88}" destId="{C7C3E6FD-D83F-4BDA-907E-B5EE041DA931}" srcOrd="0" destOrd="1" presId="urn:microsoft.com/office/officeart/2005/8/layout/vList5"/>
    <dgm:cxn modelId="{3A387E91-FC7B-420A-8CF1-E5E3DB7F74BF}" type="presOf" srcId="{C59269D0-92A5-481C-BA64-727AFB0DD545}" destId="{B37A5355-225B-4C6F-AED7-6C620F99EECC}" srcOrd="0" destOrd="0" presId="urn:microsoft.com/office/officeart/2005/8/layout/vList5"/>
    <dgm:cxn modelId="{F7BCEFC4-EC69-429B-BB3B-D0DDC3BDFC6E}" srcId="{D1776C8F-2B10-4075-8DF7-7F65AB725ED5}" destId="{403143D4-46EA-434E-9F20-451AE12EEF88}" srcOrd="1" destOrd="0" parTransId="{016908BE-7E64-47AB-A231-2BF39DDB252F}" sibTransId="{9B94B912-578D-4A0F-B8D9-18CACA5AFEC0}"/>
    <dgm:cxn modelId="{6D2BD364-3927-4A4A-A1CD-E0F1F422D705}" type="presParOf" srcId="{AAE7A1E6-6847-453D-B55B-8A82BF138C1D}" destId="{C4407577-18A2-46E0-8805-2838042EB67A}" srcOrd="0" destOrd="0" presId="urn:microsoft.com/office/officeart/2005/8/layout/vList5"/>
    <dgm:cxn modelId="{A4B879B0-59B1-4D02-8B64-8E33A1F91074}" type="presParOf" srcId="{C4407577-18A2-46E0-8805-2838042EB67A}" destId="{7E429971-BC57-430F-BB25-C0574E5E39E3}" srcOrd="0" destOrd="0" presId="urn:microsoft.com/office/officeart/2005/8/layout/vList5"/>
    <dgm:cxn modelId="{E3E3CF86-2C06-43A0-AC6D-6F7E53A4CF15}" type="presParOf" srcId="{C4407577-18A2-46E0-8805-2838042EB67A}" destId="{D54B1729-BC98-42C1-9C6C-D65DCBA4358F}" srcOrd="1" destOrd="0" presId="urn:microsoft.com/office/officeart/2005/8/layout/vList5"/>
    <dgm:cxn modelId="{F2B956FD-B767-44EA-8D34-A6EBEBF8753F}" type="presParOf" srcId="{AAE7A1E6-6847-453D-B55B-8A82BF138C1D}" destId="{AB8574CC-D4F2-4555-AEE3-F4EE58B11D03}" srcOrd="1" destOrd="0" presId="urn:microsoft.com/office/officeart/2005/8/layout/vList5"/>
    <dgm:cxn modelId="{D96B6743-5888-483B-A719-73196BD0EE2A}" type="presParOf" srcId="{AAE7A1E6-6847-453D-B55B-8A82BF138C1D}" destId="{85B8F607-FDD8-476A-ADBE-E1250824F294}" srcOrd="2" destOrd="0" presId="urn:microsoft.com/office/officeart/2005/8/layout/vList5"/>
    <dgm:cxn modelId="{912334D8-6A72-4CDD-A8E4-DD476AFCEFBF}" type="presParOf" srcId="{85B8F607-FDD8-476A-ADBE-E1250824F294}" destId="{C04276DC-EE64-470A-B8BC-09067B8045FA}" srcOrd="0" destOrd="0" presId="urn:microsoft.com/office/officeart/2005/8/layout/vList5"/>
    <dgm:cxn modelId="{424B213F-E897-4E5D-9F98-0DA8A559FC03}" type="presParOf" srcId="{85B8F607-FDD8-476A-ADBE-E1250824F294}" destId="{B37A5355-225B-4C6F-AED7-6C620F99EECC}" srcOrd="1" destOrd="0" presId="urn:microsoft.com/office/officeart/2005/8/layout/vList5"/>
    <dgm:cxn modelId="{CDDB8067-FA28-4171-AAD1-A25DCEEAEF49}" type="presParOf" srcId="{AAE7A1E6-6847-453D-B55B-8A82BF138C1D}" destId="{5ACAA866-A8A8-4183-97B5-CEEAB1525C60}" srcOrd="3" destOrd="0" presId="urn:microsoft.com/office/officeart/2005/8/layout/vList5"/>
    <dgm:cxn modelId="{A47FFC1B-50A2-4394-912E-AB11139DB3BC}" type="presParOf" srcId="{AAE7A1E6-6847-453D-B55B-8A82BF138C1D}" destId="{477213BE-9E91-4950-8451-7F60796F47F4}" srcOrd="4" destOrd="0" presId="urn:microsoft.com/office/officeart/2005/8/layout/vList5"/>
    <dgm:cxn modelId="{9714C417-293D-4AE9-80E7-050CC024CCEA}" type="presParOf" srcId="{477213BE-9E91-4950-8451-7F60796F47F4}" destId="{F5034101-5B7D-4FE7-B47A-5A48CF39606B}" srcOrd="0" destOrd="0" presId="urn:microsoft.com/office/officeart/2005/8/layout/vList5"/>
    <dgm:cxn modelId="{F1CF8B86-C9E0-40FF-8FCD-0C1EAFD9A473}" type="presParOf" srcId="{477213BE-9E91-4950-8451-7F60796F47F4}" destId="{C7C3E6FD-D83F-4BDA-907E-B5EE041DA931}" srcOrd="1" destOrd="0" presId="urn:microsoft.com/office/officeart/2005/8/layout/vList5"/>
    <dgm:cxn modelId="{72A40661-ACAA-43B6-AD4D-B041C4BB1181}" type="presParOf" srcId="{AAE7A1E6-6847-453D-B55B-8A82BF138C1D}" destId="{B262630E-F369-4571-BC6B-FB20D9753758}" srcOrd="5" destOrd="0" presId="urn:microsoft.com/office/officeart/2005/8/layout/vList5"/>
    <dgm:cxn modelId="{AB6A80C4-893E-4BCF-AFF0-D51519CCA55B}" type="presParOf" srcId="{AAE7A1E6-6847-453D-B55B-8A82BF138C1D}" destId="{DC38AD85-4A18-49FA-B56B-F6AF0D102B11}" srcOrd="6" destOrd="0" presId="urn:microsoft.com/office/officeart/2005/8/layout/vList5"/>
    <dgm:cxn modelId="{3E38F887-E7CD-4A46-8869-68FFC92E1877}" type="presParOf" srcId="{DC38AD85-4A18-49FA-B56B-F6AF0D102B11}" destId="{016316FB-7C19-4A8E-BA0E-619E8F818B07}" srcOrd="0" destOrd="0" presId="urn:microsoft.com/office/officeart/2005/8/layout/vList5"/>
    <dgm:cxn modelId="{0B9EA5BD-2934-4A87-8254-6B8E388948C0}" type="presParOf" srcId="{DC38AD85-4A18-49FA-B56B-F6AF0D102B11}" destId="{8F4B390A-4C0D-46C4-830A-C9285905770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CF2EF-02BC-4144-BA7B-E1EF5914F48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4BE5467B-212B-4375-9BBA-1AFB8DC28E60}">
      <dgm:prSet phldrT="[Text]" custT="1"/>
      <dgm:spPr/>
      <dgm:t>
        <a:bodyPr/>
        <a:lstStyle/>
        <a:p>
          <a:r>
            <a:rPr lang="en-US" sz="1600" b="1" dirty="0" smtClean="0"/>
            <a:t>Infrastructure as a Service</a:t>
          </a:r>
          <a:endParaRPr lang="en-IN" sz="1600" dirty="0"/>
        </a:p>
      </dgm:t>
    </dgm:pt>
    <dgm:pt modelId="{8E4AA038-23DA-4378-8375-C067A46A7D5E}" type="parTrans" cxnId="{B3520B20-E5C0-40FC-8C5E-63D0414B522E}">
      <dgm:prSet/>
      <dgm:spPr/>
      <dgm:t>
        <a:bodyPr/>
        <a:lstStyle/>
        <a:p>
          <a:endParaRPr lang="en-IN"/>
        </a:p>
      </dgm:t>
    </dgm:pt>
    <dgm:pt modelId="{65F9785C-8BE9-4D6F-A43B-47C5EB0F92B0}" type="sibTrans" cxnId="{B3520B20-E5C0-40FC-8C5E-63D0414B522E}">
      <dgm:prSet/>
      <dgm:spPr/>
      <dgm:t>
        <a:bodyPr/>
        <a:lstStyle/>
        <a:p>
          <a:endParaRPr lang="en-IN"/>
        </a:p>
      </dgm:t>
    </dgm:pt>
    <dgm:pt modelId="{0EEDF1B7-9C97-41A4-A87D-9EAEA99B5324}">
      <dgm:prSet phldrT="[Text]" custT="1"/>
      <dgm:spPr/>
      <dgm:t>
        <a:bodyPr/>
        <a:lstStyle/>
        <a:p>
          <a:r>
            <a:rPr lang="en-US" sz="1600" b="1" dirty="0" smtClean="0"/>
            <a:t>Platform as a Service</a:t>
          </a:r>
          <a:endParaRPr lang="en-IN" sz="1600" dirty="0"/>
        </a:p>
      </dgm:t>
    </dgm:pt>
    <dgm:pt modelId="{BA7AFB60-F044-42CD-8E29-EF95F05C85EC}" type="parTrans" cxnId="{C7584994-35C4-4003-9144-4B8F02A9ADC7}">
      <dgm:prSet/>
      <dgm:spPr/>
      <dgm:t>
        <a:bodyPr/>
        <a:lstStyle/>
        <a:p>
          <a:endParaRPr lang="en-IN"/>
        </a:p>
      </dgm:t>
    </dgm:pt>
    <dgm:pt modelId="{C41F3B48-2002-4D76-8FA8-032A33A3272F}" type="sibTrans" cxnId="{C7584994-35C4-4003-9144-4B8F02A9ADC7}">
      <dgm:prSet/>
      <dgm:spPr/>
      <dgm:t>
        <a:bodyPr/>
        <a:lstStyle/>
        <a:p>
          <a:endParaRPr lang="en-IN"/>
        </a:p>
      </dgm:t>
    </dgm:pt>
    <dgm:pt modelId="{0E6849D8-1212-4A89-8FD6-BFAB61D07421}">
      <dgm:prSet phldrT="[Text]" custT="1"/>
      <dgm:spPr/>
      <dgm:t>
        <a:bodyPr/>
        <a:lstStyle/>
        <a:p>
          <a:r>
            <a:rPr lang="en-US" sz="1600" b="1" dirty="0" smtClean="0"/>
            <a:t>Software as a Service </a:t>
          </a:r>
          <a:endParaRPr lang="en-IN" sz="1600" dirty="0"/>
        </a:p>
      </dgm:t>
    </dgm:pt>
    <dgm:pt modelId="{2AFAED32-B767-443F-90FE-E5200A7B1285}" type="parTrans" cxnId="{E9210F7E-8154-4059-AE92-97C52B0D7B83}">
      <dgm:prSet/>
      <dgm:spPr/>
      <dgm:t>
        <a:bodyPr/>
        <a:lstStyle/>
        <a:p>
          <a:endParaRPr lang="en-IN"/>
        </a:p>
      </dgm:t>
    </dgm:pt>
    <dgm:pt modelId="{3B6D2772-B600-4612-B532-0336F66A800A}" type="sibTrans" cxnId="{E9210F7E-8154-4059-AE92-97C52B0D7B83}">
      <dgm:prSet/>
      <dgm:spPr/>
      <dgm:t>
        <a:bodyPr/>
        <a:lstStyle/>
        <a:p>
          <a:endParaRPr lang="en-IN"/>
        </a:p>
      </dgm:t>
    </dgm:pt>
    <dgm:pt modelId="{FDEDC0F7-91D4-46A8-8605-A96D5982C824}">
      <dgm:prSet phldrT="[Text]" custT="1"/>
      <dgm:spPr/>
      <dgm:t>
        <a:bodyPr/>
        <a:lstStyle/>
        <a:p>
          <a:r>
            <a:rPr lang="en-US" sz="1600" b="1" dirty="0" err="1" smtClean="0"/>
            <a:t>IdaaS</a:t>
          </a:r>
          <a:r>
            <a:rPr lang="en-US" sz="1600" b="1" dirty="0" smtClean="0"/>
            <a:t>, Identity as a Service </a:t>
          </a:r>
          <a:endParaRPr lang="en-IN" sz="1600" dirty="0"/>
        </a:p>
      </dgm:t>
    </dgm:pt>
    <dgm:pt modelId="{063200EC-C585-4119-9EE2-BFA56D6F6BC7}" type="parTrans" cxnId="{DD1934BA-778D-4805-B899-5E2EF48C5F17}">
      <dgm:prSet/>
      <dgm:spPr/>
      <dgm:t>
        <a:bodyPr/>
        <a:lstStyle/>
        <a:p>
          <a:endParaRPr lang="en-IN"/>
        </a:p>
      </dgm:t>
    </dgm:pt>
    <dgm:pt modelId="{E31C53CA-6618-4267-9994-2BFB9315B553}" type="sibTrans" cxnId="{DD1934BA-778D-4805-B899-5E2EF48C5F17}">
      <dgm:prSet/>
      <dgm:spPr/>
      <dgm:t>
        <a:bodyPr/>
        <a:lstStyle/>
        <a:p>
          <a:endParaRPr lang="en-IN"/>
        </a:p>
      </dgm:t>
    </dgm:pt>
    <dgm:pt modelId="{0B156C80-EB65-4C50-9A16-A9839EA22EF4}">
      <dgm:prSet phldrT="[Text]" custT="1"/>
      <dgm:spPr/>
      <dgm:t>
        <a:bodyPr/>
        <a:lstStyle/>
        <a:p>
          <a:r>
            <a:rPr lang="en-US" sz="1600" b="1" smtClean="0"/>
            <a:t>CmaaS, Compliance as a Service</a:t>
          </a:r>
          <a:endParaRPr lang="en-IN" sz="1600" dirty="0"/>
        </a:p>
      </dgm:t>
    </dgm:pt>
    <dgm:pt modelId="{FF649DF4-D95C-4D7B-8234-DC4D368AD475}" type="parTrans" cxnId="{FB0502EB-7B90-4552-83EA-251F4DBECEBB}">
      <dgm:prSet/>
      <dgm:spPr/>
      <dgm:t>
        <a:bodyPr/>
        <a:lstStyle/>
        <a:p>
          <a:endParaRPr lang="en-IN"/>
        </a:p>
      </dgm:t>
    </dgm:pt>
    <dgm:pt modelId="{C357B381-E6E2-4EF7-B2AA-4868DE3822E1}" type="sibTrans" cxnId="{FB0502EB-7B90-4552-83EA-251F4DBECEBB}">
      <dgm:prSet/>
      <dgm:spPr/>
      <dgm:t>
        <a:bodyPr/>
        <a:lstStyle/>
        <a:p>
          <a:endParaRPr lang="en-IN"/>
        </a:p>
      </dgm:t>
    </dgm:pt>
    <dgm:pt modelId="{8D4776BC-8C89-4730-8676-B6AC9C1C5B88}" type="pres">
      <dgm:prSet presAssocID="{82FCF2EF-02BC-4144-BA7B-E1EF5914F483}" presName="linear" presStyleCnt="0">
        <dgm:presLayoutVars>
          <dgm:dir/>
          <dgm:animLvl val="lvl"/>
          <dgm:resizeHandles val="exact"/>
        </dgm:presLayoutVars>
      </dgm:prSet>
      <dgm:spPr/>
      <dgm:t>
        <a:bodyPr/>
        <a:lstStyle/>
        <a:p>
          <a:endParaRPr lang="en-IN"/>
        </a:p>
      </dgm:t>
    </dgm:pt>
    <dgm:pt modelId="{86BD30CE-0F9E-4CDE-9966-DCAF57E568CF}" type="pres">
      <dgm:prSet presAssocID="{4BE5467B-212B-4375-9BBA-1AFB8DC28E60}" presName="parentLin" presStyleCnt="0"/>
      <dgm:spPr/>
    </dgm:pt>
    <dgm:pt modelId="{A0E034B8-FC13-4714-8F3D-37EE2600182C}" type="pres">
      <dgm:prSet presAssocID="{4BE5467B-212B-4375-9BBA-1AFB8DC28E60}" presName="parentLeftMargin" presStyleLbl="node1" presStyleIdx="0" presStyleCnt="5"/>
      <dgm:spPr/>
      <dgm:t>
        <a:bodyPr/>
        <a:lstStyle/>
        <a:p>
          <a:endParaRPr lang="en-IN"/>
        </a:p>
      </dgm:t>
    </dgm:pt>
    <dgm:pt modelId="{3951B63A-5948-494E-9750-0D461BEB8EFA}" type="pres">
      <dgm:prSet presAssocID="{4BE5467B-212B-4375-9BBA-1AFB8DC28E60}" presName="parentText" presStyleLbl="node1" presStyleIdx="0" presStyleCnt="5">
        <dgm:presLayoutVars>
          <dgm:chMax val="0"/>
          <dgm:bulletEnabled val="1"/>
        </dgm:presLayoutVars>
      </dgm:prSet>
      <dgm:spPr/>
      <dgm:t>
        <a:bodyPr/>
        <a:lstStyle/>
        <a:p>
          <a:endParaRPr lang="en-IN"/>
        </a:p>
      </dgm:t>
    </dgm:pt>
    <dgm:pt modelId="{D9B497E1-1D15-4212-BB83-8AA729144365}" type="pres">
      <dgm:prSet presAssocID="{4BE5467B-212B-4375-9BBA-1AFB8DC28E60}" presName="negativeSpace" presStyleCnt="0"/>
      <dgm:spPr/>
    </dgm:pt>
    <dgm:pt modelId="{B5B45AF3-74EA-481D-9B82-44C16316AECF}" type="pres">
      <dgm:prSet presAssocID="{4BE5467B-212B-4375-9BBA-1AFB8DC28E60}" presName="childText" presStyleLbl="conFgAcc1" presStyleIdx="0" presStyleCnt="5">
        <dgm:presLayoutVars>
          <dgm:bulletEnabled val="1"/>
        </dgm:presLayoutVars>
      </dgm:prSet>
      <dgm:spPr/>
    </dgm:pt>
    <dgm:pt modelId="{1E841DD3-898B-451F-B69D-86FB50F03944}" type="pres">
      <dgm:prSet presAssocID="{65F9785C-8BE9-4D6F-A43B-47C5EB0F92B0}" presName="spaceBetweenRectangles" presStyleCnt="0"/>
      <dgm:spPr/>
    </dgm:pt>
    <dgm:pt modelId="{1304A33E-6C91-4083-9954-594A744C9552}" type="pres">
      <dgm:prSet presAssocID="{0EEDF1B7-9C97-41A4-A87D-9EAEA99B5324}" presName="parentLin" presStyleCnt="0"/>
      <dgm:spPr/>
    </dgm:pt>
    <dgm:pt modelId="{D2910A9D-5714-4DD1-A3F5-7926291697B3}" type="pres">
      <dgm:prSet presAssocID="{0EEDF1B7-9C97-41A4-A87D-9EAEA99B5324}" presName="parentLeftMargin" presStyleLbl="node1" presStyleIdx="0" presStyleCnt="5"/>
      <dgm:spPr/>
      <dgm:t>
        <a:bodyPr/>
        <a:lstStyle/>
        <a:p>
          <a:endParaRPr lang="en-IN"/>
        </a:p>
      </dgm:t>
    </dgm:pt>
    <dgm:pt modelId="{DC708566-DC72-49DF-A506-CAB8BA4F0D80}" type="pres">
      <dgm:prSet presAssocID="{0EEDF1B7-9C97-41A4-A87D-9EAEA99B5324}" presName="parentText" presStyleLbl="node1" presStyleIdx="1" presStyleCnt="5">
        <dgm:presLayoutVars>
          <dgm:chMax val="0"/>
          <dgm:bulletEnabled val="1"/>
        </dgm:presLayoutVars>
      </dgm:prSet>
      <dgm:spPr/>
      <dgm:t>
        <a:bodyPr/>
        <a:lstStyle/>
        <a:p>
          <a:endParaRPr lang="en-IN"/>
        </a:p>
      </dgm:t>
    </dgm:pt>
    <dgm:pt modelId="{B4F9F7DA-BD25-483B-95A0-1C5802B2D543}" type="pres">
      <dgm:prSet presAssocID="{0EEDF1B7-9C97-41A4-A87D-9EAEA99B5324}" presName="negativeSpace" presStyleCnt="0"/>
      <dgm:spPr/>
    </dgm:pt>
    <dgm:pt modelId="{0E277CD1-C99D-439A-AA42-EACEE896E5A2}" type="pres">
      <dgm:prSet presAssocID="{0EEDF1B7-9C97-41A4-A87D-9EAEA99B5324}" presName="childText" presStyleLbl="conFgAcc1" presStyleIdx="1" presStyleCnt="5">
        <dgm:presLayoutVars>
          <dgm:bulletEnabled val="1"/>
        </dgm:presLayoutVars>
      </dgm:prSet>
      <dgm:spPr/>
    </dgm:pt>
    <dgm:pt modelId="{5070CC1A-9E8E-4126-9A0A-CE4592261C97}" type="pres">
      <dgm:prSet presAssocID="{C41F3B48-2002-4D76-8FA8-032A33A3272F}" presName="spaceBetweenRectangles" presStyleCnt="0"/>
      <dgm:spPr/>
    </dgm:pt>
    <dgm:pt modelId="{6D8D45FD-1B3B-4DA4-A89C-7BDB612235A1}" type="pres">
      <dgm:prSet presAssocID="{0E6849D8-1212-4A89-8FD6-BFAB61D07421}" presName="parentLin" presStyleCnt="0"/>
      <dgm:spPr/>
    </dgm:pt>
    <dgm:pt modelId="{598DE1BA-04BB-4BFA-A9D2-23E66E80730D}" type="pres">
      <dgm:prSet presAssocID="{0E6849D8-1212-4A89-8FD6-BFAB61D07421}" presName="parentLeftMargin" presStyleLbl="node1" presStyleIdx="1" presStyleCnt="5"/>
      <dgm:spPr/>
      <dgm:t>
        <a:bodyPr/>
        <a:lstStyle/>
        <a:p>
          <a:endParaRPr lang="en-IN"/>
        </a:p>
      </dgm:t>
    </dgm:pt>
    <dgm:pt modelId="{2A56E8AB-26F3-4840-BDE9-8F83EAA5C369}" type="pres">
      <dgm:prSet presAssocID="{0E6849D8-1212-4A89-8FD6-BFAB61D07421}" presName="parentText" presStyleLbl="node1" presStyleIdx="2" presStyleCnt="5">
        <dgm:presLayoutVars>
          <dgm:chMax val="0"/>
          <dgm:bulletEnabled val="1"/>
        </dgm:presLayoutVars>
      </dgm:prSet>
      <dgm:spPr/>
      <dgm:t>
        <a:bodyPr/>
        <a:lstStyle/>
        <a:p>
          <a:endParaRPr lang="en-IN"/>
        </a:p>
      </dgm:t>
    </dgm:pt>
    <dgm:pt modelId="{73C38950-2FD3-45E6-8544-82416DD620F2}" type="pres">
      <dgm:prSet presAssocID="{0E6849D8-1212-4A89-8FD6-BFAB61D07421}" presName="negativeSpace" presStyleCnt="0"/>
      <dgm:spPr/>
    </dgm:pt>
    <dgm:pt modelId="{D985D7B2-DE29-4CE1-A719-8332FDB41A35}" type="pres">
      <dgm:prSet presAssocID="{0E6849D8-1212-4A89-8FD6-BFAB61D07421}" presName="childText" presStyleLbl="conFgAcc1" presStyleIdx="2" presStyleCnt="5">
        <dgm:presLayoutVars>
          <dgm:bulletEnabled val="1"/>
        </dgm:presLayoutVars>
      </dgm:prSet>
      <dgm:spPr/>
    </dgm:pt>
    <dgm:pt modelId="{55F6A48A-7170-47EB-A570-907620150F27}" type="pres">
      <dgm:prSet presAssocID="{3B6D2772-B600-4612-B532-0336F66A800A}" presName="spaceBetweenRectangles" presStyleCnt="0"/>
      <dgm:spPr/>
    </dgm:pt>
    <dgm:pt modelId="{998021E8-556D-4260-B1D1-1A337B0AA422}" type="pres">
      <dgm:prSet presAssocID="{FDEDC0F7-91D4-46A8-8605-A96D5982C824}" presName="parentLin" presStyleCnt="0"/>
      <dgm:spPr/>
    </dgm:pt>
    <dgm:pt modelId="{4448B96F-FC7E-40E9-85FB-880B15C1F9EA}" type="pres">
      <dgm:prSet presAssocID="{FDEDC0F7-91D4-46A8-8605-A96D5982C824}" presName="parentLeftMargin" presStyleLbl="node1" presStyleIdx="2" presStyleCnt="5"/>
      <dgm:spPr/>
      <dgm:t>
        <a:bodyPr/>
        <a:lstStyle/>
        <a:p>
          <a:endParaRPr lang="en-IN"/>
        </a:p>
      </dgm:t>
    </dgm:pt>
    <dgm:pt modelId="{413D2798-A72C-4350-A25D-B0D605E627D7}" type="pres">
      <dgm:prSet presAssocID="{FDEDC0F7-91D4-46A8-8605-A96D5982C824}" presName="parentText" presStyleLbl="node1" presStyleIdx="3" presStyleCnt="5">
        <dgm:presLayoutVars>
          <dgm:chMax val="0"/>
          <dgm:bulletEnabled val="1"/>
        </dgm:presLayoutVars>
      </dgm:prSet>
      <dgm:spPr/>
      <dgm:t>
        <a:bodyPr/>
        <a:lstStyle/>
        <a:p>
          <a:endParaRPr lang="en-IN"/>
        </a:p>
      </dgm:t>
    </dgm:pt>
    <dgm:pt modelId="{1D643AE2-0CAB-467C-8A0D-8D66C151307E}" type="pres">
      <dgm:prSet presAssocID="{FDEDC0F7-91D4-46A8-8605-A96D5982C824}" presName="negativeSpace" presStyleCnt="0"/>
      <dgm:spPr/>
    </dgm:pt>
    <dgm:pt modelId="{CD22B0FC-26F5-48F3-8AC2-9C22AF3CD6FB}" type="pres">
      <dgm:prSet presAssocID="{FDEDC0F7-91D4-46A8-8605-A96D5982C824}" presName="childText" presStyleLbl="conFgAcc1" presStyleIdx="3" presStyleCnt="5">
        <dgm:presLayoutVars>
          <dgm:bulletEnabled val="1"/>
        </dgm:presLayoutVars>
      </dgm:prSet>
      <dgm:spPr/>
    </dgm:pt>
    <dgm:pt modelId="{92ED7A9C-D903-404B-B44C-0F8A4C54A0E1}" type="pres">
      <dgm:prSet presAssocID="{E31C53CA-6618-4267-9994-2BFB9315B553}" presName="spaceBetweenRectangles" presStyleCnt="0"/>
      <dgm:spPr/>
    </dgm:pt>
    <dgm:pt modelId="{17E0D63F-7658-4A59-9CA9-09186CA0DAD6}" type="pres">
      <dgm:prSet presAssocID="{0B156C80-EB65-4C50-9A16-A9839EA22EF4}" presName="parentLin" presStyleCnt="0"/>
      <dgm:spPr/>
    </dgm:pt>
    <dgm:pt modelId="{F5BD33FB-A1BD-4A41-A1FC-23EFB1E86802}" type="pres">
      <dgm:prSet presAssocID="{0B156C80-EB65-4C50-9A16-A9839EA22EF4}" presName="parentLeftMargin" presStyleLbl="node1" presStyleIdx="3" presStyleCnt="5"/>
      <dgm:spPr/>
      <dgm:t>
        <a:bodyPr/>
        <a:lstStyle/>
        <a:p>
          <a:endParaRPr lang="en-IN"/>
        </a:p>
      </dgm:t>
    </dgm:pt>
    <dgm:pt modelId="{4D2A2E02-C657-4456-A51F-162AEC582248}" type="pres">
      <dgm:prSet presAssocID="{0B156C80-EB65-4C50-9A16-A9839EA22EF4}" presName="parentText" presStyleLbl="node1" presStyleIdx="4" presStyleCnt="5">
        <dgm:presLayoutVars>
          <dgm:chMax val="0"/>
          <dgm:bulletEnabled val="1"/>
        </dgm:presLayoutVars>
      </dgm:prSet>
      <dgm:spPr/>
      <dgm:t>
        <a:bodyPr/>
        <a:lstStyle/>
        <a:p>
          <a:endParaRPr lang="en-IN"/>
        </a:p>
      </dgm:t>
    </dgm:pt>
    <dgm:pt modelId="{34C09131-BB5D-4727-8500-7A06ABB2E268}" type="pres">
      <dgm:prSet presAssocID="{0B156C80-EB65-4C50-9A16-A9839EA22EF4}" presName="negativeSpace" presStyleCnt="0"/>
      <dgm:spPr/>
    </dgm:pt>
    <dgm:pt modelId="{6E1F8A91-FABA-45DB-9F26-4E4C72C54886}" type="pres">
      <dgm:prSet presAssocID="{0B156C80-EB65-4C50-9A16-A9839EA22EF4}" presName="childText" presStyleLbl="conFgAcc1" presStyleIdx="4" presStyleCnt="5">
        <dgm:presLayoutVars>
          <dgm:bulletEnabled val="1"/>
        </dgm:presLayoutVars>
      </dgm:prSet>
      <dgm:spPr/>
    </dgm:pt>
  </dgm:ptLst>
  <dgm:cxnLst>
    <dgm:cxn modelId="{DD1934BA-778D-4805-B899-5E2EF48C5F17}" srcId="{82FCF2EF-02BC-4144-BA7B-E1EF5914F483}" destId="{FDEDC0F7-91D4-46A8-8605-A96D5982C824}" srcOrd="3" destOrd="0" parTransId="{063200EC-C585-4119-9EE2-BFA56D6F6BC7}" sibTransId="{E31C53CA-6618-4267-9994-2BFB9315B553}"/>
    <dgm:cxn modelId="{FB0502EB-7B90-4552-83EA-251F4DBECEBB}" srcId="{82FCF2EF-02BC-4144-BA7B-E1EF5914F483}" destId="{0B156C80-EB65-4C50-9A16-A9839EA22EF4}" srcOrd="4" destOrd="0" parTransId="{FF649DF4-D95C-4D7B-8234-DC4D368AD475}" sibTransId="{C357B381-E6E2-4EF7-B2AA-4868DE3822E1}"/>
    <dgm:cxn modelId="{C7584994-35C4-4003-9144-4B8F02A9ADC7}" srcId="{82FCF2EF-02BC-4144-BA7B-E1EF5914F483}" destId="{0EEDF1B7-9C97-41A4-A87D-9EAEA99B5324}" srcOrd="1" destOrd="0" parTransId="{BA7AFB60-F044-42CD-8E29-EF95F05C85EC}" sibTransId="{C41F3B48-2002-4D76-8FA8-032A33A3272F}"/>
    <dgm:cxn modelId="{D48F8419-674E-4DD8-BC83-31901DD5ACB5}" type="presOf" srcId="{82FCF2EF-02BC-4144-BA7B-E1EF5914F483}" destId="{8D4776BC-8C89-4730-8676-B6AC9C1C5B88}" srcOrd="0" destOrd="0" presId="urn:microsoft.com/office/officeart/2005/8/layout/list1"/>
    <dgm:cxn modelId="{839F4DEE-234C-4A7F-9A52-81AB416AE573}" type="presOf" srcId="{0B156C80-EB65-4C50-9A16-A9839EA22EF4}" destId="{F5BD33FB-A1BD-4A41-A1FC-23EFB1E86802}" srcOrd="0" destOrd="0" presId="urn:microsoft.com/office/officeart/2005/8/layout/list1"/>
    <dgm:cxn modelId="{717A914D-1393-487C-A929-1018AA6BD25D}" type="presOf" srcId="{0B156C80-EB65-4C50-9A16-A9839EA22EF4}" destId="{4D2A2E02-C657-4456-A51F-162AEC582248}" srcOrd="1" destOrd="0" presId="urn:microsoft.com/office/officeart/2005/8/layout/list1"/>
    <dgm:cxn modelId="{906B7C84-A68D-4858-934D-31D0A69F01FB}" type="presOf" srcId="{0E6849D8-1212-4A89-8FD6-BFAB61D07421}" destId="{2A56E8AB-26F3-4840-BDE9-8F83EAA5C369}" srcOrd="1" destOrd="0" presId="urn:microsoft.com/office/officeart/2005/8/layout/list1"/>
    <dgm:cxn modelId="{C8F5DF0D-D88D-497A-B180-5C433FCBB446}" type="presOf" srcId="{0EEDF1B7-9C97-41A4-A87D-9EAEA99B5324}" destId="{DC708566-DC72-49DF-A506-CAB8BA4F0D80}" srcOrd="1" destOrd="0" presId="urn:microsoft.com/office/officeart/2005/8/layout/list1"/>
    <dgm:cxn modelId="{1B19E8AD-8FCA-4D3C-9DBF-F82869F6F8A1}" type="presOf" srcId="{4BE5467B-212B-4375-9BBA-1AFB8DC28E60}" destId="{A0E034B8-FC13-4714-8F3D-37EE2600182C}" srcOrd="0" destOrd="0" presId="urn:microsoft.com/office/officeart/2005/8/layout/list1"/>
    <dgm:cxn modelId="{B3520B20-E5C0-40FC-8C5E-63D0414B522E}" srcId="{82FCF2EF-02BC-4144-BA7B-E1EF5914F483}" destId="{4BE5467B-212B-4375-9BBA-1AFB8DC28E60}" srcOrd="0" destOrd="0" parTransId="{8E4AA038-23DA-4378-8375-C067A46A7D5E}" sibTransId="{65F9785C-8BE9-4D6F-A43B-47C5EB0F92B0}"/>
    <dgm:cxn modelId="{3FEE988B-BA97-4011-8141-1353C4B1360E}" type="presOf" srcId="{FDEDC0F7-91D4-46A8-8605-A96D5982C824}" destId="{4448B96F-FC7E-40E9-85FB-880B15C1F9EA}" srcOrd="0" destOrd="0" presId="urn:microsoft.com/office/officeart/2005/8/layout/list1"/>
    <dgm:cxn modelId="{202BF3D2-F5CC-4C31-B968-D416438169CE}" type="presOf" srcId="{4BE5467B-212B-4375-9BBA-1AFB8DC28E60}" destId="{3951B63A-5948-494E-9750-0D461BEB8EFA}" srcOrd="1" destOrd="0" presId="urn:microsoft.com/office/officeart/2005/8/layout/list1"/>
    <dgm:cxn modelId="{E4E5E7C3-BC3B-4A96-9584-F10E4A19FCA1}" type="presOf" srcId="{0EEDF1B7-9C97-41A4-A87D-9EAEA99B5324}" destId="{D2910A9D-5714-4DD1-A3F5-7926291697B3}" srcOrd="0" destOrd="0" presId="urn:microsoft.com/office/officeart/2005/8/layout/list1"/>
    <dgm:cxn modelId="{ADF50A4D-A4CC-476C-B874-948101FB4DC7}" type="presOf" srcId="{0E6849D8-1212-4A89-8FD6-BFAB61D07421}" destId="{598DE1BA-04BB-4BFA-A9D2-23E66E80730D}" srcOrd="0" destOrd="0" presId="urn:microsoft.com/office/officeart/2005/8/layout/list1"/>
    <dgm:cxn modelId="{E9210F7E-8154-4059-AE92-97C52B0D7B83}" srcId="{82FCF2EF-02BC-4144-BA7B-E1EF5914F483}" destId="{0E6849D8-1212-4A89-8FD6-BFAB61D07421}" srcOrd="2" destOrd="0" parTransId="{2AFAED32-B767-443F-90FE-E5200A7B1285}" sibTransId="{3B6D2772-B600-4612-B532-0336F66A800A}"/>
    <dgm:cxn modelId="{5FC0BE9C-B8A4-4364-B9CD-5FAEDE746B18}" type="presOf" srcId="{FDEDC0F7-91D4-46A8-8605-A96D5982C824}" destId="{413D2798-A72C-4350-A25D-B0D605E627D7}" srcOrd="1" destOrd="0" presId="urn:microsoft.com/office/officeart/2005/8/layout/list1"/>
    <dgm:cxn modelId="{86D589B6-279F-414E-A9AD-9A649AC25803}" type="presParOf" srcId="{8D4776BC-8C89-4730-8676-B6AC9C1C5B88}" destId="{86BD30CE-0F9E-4CDE-9966-DCAF57E568CF}" srcOrd="0" destOrd="0" presId="urn:microsoft.com/office/officeart/2005/8/layout/list1"/>
    <dgm:cxn modelId="{980C2473-6540-4CB6-B3B3-596C5E01EE9D}" type="presParOf" srcId="{86BD30CE-0F9E-4CDE-9966-DCAF57E568CF}" destId="{A0E034B8-FC13-4714-8F3D-37EE2600182C}" srcOrd="0" destOrd="0" presId="urn:microsoft.com/office/officeart/2005/8/layout/list1"/>
    <dgm:cxn modelId="{92B06581-60DF-4E53-8B7B-40A940A27D71}" type="presParOf" srcId="{86BD30CE-0F9E-4CDE-9966-DCAF57E568CF}" destId="{3951B63A-5948-494E-9750-0D461BEB8EFA}" srcOrd="1" destOrd="0" presId="urn:microsoft.com/office/officeart/2005/8/layout/list1"/>
    <dgm:cxn modelId="{A18402FB-A6B2-439F-900D-C1FD3DB3AA86}" type="presParOf" srcId="{8D4776BC-8C89-4730-8676-B6AC9C1C5B88}" destId="{D9B497E1-1D15-4212-BB83-8AA729144365}" srcOrd="1" destOrd="0" presId="urn:microsoft.com/office/officeart/2005/8/layout/list1"/>
    <dgm:cxn modelId="{1396A175-FC69-4ACB-9F74-69D4F2194324}" type="presParOf" srcId="{8D4776BC-8C89-4730-8676-B6AC9C1C5B88}" destId="{B5B45AF3-74EA-481D-9B82-44C16316AECF}" srcOrd="2" destOrd="0" presId="urn:microsoft.com/office/officeart/2005/8/layout/list1"/>
    <dgm:cxn modelId="{909EFEAA-4E5E-4B23-A2ED-811EDEF5DEFE}" type="presParOf" srcId="{8D4776BC-8C89-4730-8676-B6AC9C1C5B88}" destId="{1E841DD3-898B-451F-B69D-86FB50F03944}" srcOrd="3" destOrd="0" presId="urn:microsoft.com/office/officeart/2005/8/layout/list1"/>
    <dgm:cxn modelId="{2A174A86-FA14-4433-8737-AE9BCC7A4196}" type="presParOf" srcId="{8D4776BC-8C89-4730-8676-B6AC9C1C5B88}" destId="{1304A33E-6C91-4083-9954-594A744C9552}" srcOrd="4" destOrd="0" presId="urn:microsoft.com/office/officeart/2005/8/layout/list1"/>
    <dgm:cxn modelId="{73FAF0D4-FE7A-47E6-B008-2523AFA7A5CE}" type="presParOf" srcId="{1304A33E-6C91-4083-9954-594A744C9552}" destId="{D2910A9D-5714-4DD1-A3F5-7926291697B3}" srcOrd="0" destOrd="0" presId="urn:microsoft.com/office/officeart/2005/8/layout/list1"/>
    <dgm:cxn modelId="{EFCA6900-4276-4D3E-B1D3-68F4DEA9036B}" type="presParOf" srcId="{1304A33E-6C91-4083-9954-594A744C9552}" destId="{DC708566-DC72-49DF-A506-CAB8BA4F0D80}" srcOrd="1" destOrd="0" presId="urn:microsoft.com/office/officeart/2005/8/layout/list1"/>
    <dgm:cxn modelId="{5DB181EF-2CA0-4B77-ADB1-713698273FFE}" type="presParOf" srcId="{8D4776BC-8C89-4730-8676-B6AC9C1C5B88}" destId="{B4F9F7DA-BD25-483B-95A0-1C5802B2D543}" srcOrd="5" destOrd="0" presId="urn:microsoft.com/office/officeart/2005/8/layout/list1"/>
    <dgm:cxn modelId="{B256ADA1-9BF0-4481-9092-3B27629C09FF}" type="presParOf" srcId="{8D4776BC-8C89-4730-8676-B6AC9C1C5B88}" destId="{0E277CD1-C99D-439A-AA42-EACEE896E5A2}" srcOrd="6" destOrd="0" presId="urn:microsoft.com/office/officeart/2005/8/layout/list1"/>
    <dgm:cxn modelId="{080D9999-DE11-44EA-91E0-3DBF9F3EBDD1}" type="presParOf" srcId="{8D4776BC-8C89-4730-8676-B6AC9C1C5B88}" destId="{5070CC1A-9E8E-4126-9A0A-CE4592261C97}" srcOrd="7" destOrd="0" presId="urn:microsoft.com/office/officeart/2005/8/layout/list1"/>
    <dgm:cxn modelId="{C87CA731-7965-4303-93DA-940B7E0DE2CB}" type="presParOf" srcId="{8D4776BC-8C89-4730-8676-B6AC9C1C5B88}" destId="{6D8D45FD-1B3B-4DA4-A89C-7BDB612235A1}" srcOrd="8" destOrd="0" presId="urn:microsoft.com/office/officeart/2005/8/layout/list1"/>
    <dgm:cxn modelId="{BC400125-C9E2-454F-A288-B98CFDD0F368}" type="presParOf" srcId="{6D8D45FD-1B3B-4DA4-A89C-7BDB612235A1}" destId="{598DE1BA-04BB-4BFA-A9D2-23E66E80730D}" srcOrd="0" destOrd="0" presId="urn:microsoft.com/office/officeart/2005/8/layout/list1"/>
    <dgm:cxn modelId="{4D58105D-8CA4-4C5C-B8CE-ABB731CADDF5}" type="presParOf" srcId="{6D8D45FD-1B3B-4DA4-A89C-7BDB612235A1}" destId="{2A56E8AB-26F3-4840-BDE9-8F83EAA5C369}" srcOrd="1" destOrd="0" presId="urn:microsoft.com/office/officeart/2005/8/layout/list1"/>
    <dgm:cxn modelId="{BF5446B5-D71B-4838-B28E-CE158A5E6A54}" type="presParOf" srcId="{8D4776BC-8C89-4730-8676-B6AC9C1C5B88}" destId="{73C38950-2FD3-45E6-8544-82416DD620F2}" srcOrd="9" destOrd="0" presId="urn:microsoft.com/office/officeart/2005/8/layout/list1"/>
    <dgm:cxn modelId="{F794B4FC-2F5D-4142-8D01-E25B00A1E2F1}" type="presParOf" srcId="{8D4776BC-8C89-4730-8676-B6AC9C1C5B88}" destId="{D985D7B2-DE29-4CE1-A719-8332FDB41A35}" srcOrd="10" destOrd="0" presId="urn:microsoft.com/office/officeart/2005/8/layout/list1"/>
    <dgm:cxn modelId="{F4833087-7ADD-422A-982C-A29AB217DA15}" type="presParOf" srcId="{8D4776BC-8C89-4730-8676-B6AC9C1C5B88}" destId="{55F6A48A-7170-47EB-A570-907620150F27}" srcOrd="11" destOrd="0" presId="urn:microsoft.com/office/officeart/2005/8/layout/list1"/>
    <dgm:cxn modelId="{7B6935AE-78C6-402D-B09F-F7932C225246}" type="presParOf" srcId="{8D4776BC-8C89-4730-8676-B6AC9C1C5B88}" destId="{998021E8-556D-4260-B1D1-1A337B0AA422}" srcOrd="12" destOrd="0" presId="urn:microsoft.com/office/officeart/2005/8/layout/list1"/>
    <dgm:cxn modelId="{B19A8C96-D77E-4542-8E51-D59A29628689}" type="presParOf" srcId="{998021E8-556D-4260-B1D1-1A337B0AA422}" destId="{4448B96F-FC7E-40E9-85FB-880B15C1F9EA}" srcOrd="0" destOrd="0" presId="urn:microsoft.com/office/officeart/2005/8/layout/list1"/>
    <dgm:cxn modelId="{73EAF3CA-6531-45C8-81D2-BF0A545FB746}" type="presParOf" srcId="{998021E8-556D-4260-B1D1-1A337B0AA422}" destId="{413D2798-A72C-4350-A25D-B0D605E627D7}" srcOrd="1" destOrd="0" presId="urn:microsoft.com/office/officeart/2005/8/layout/list1"/>
    <dgm:cxn modelId="{7EB5BD6B-7DEC-4135-8953-D0A55C5977F1}" type="presParOf" srcId="{8D4776BC-8C89-4730-8676-B6AC9C1C5B88}" destId="{1D643AE2-0CAB-467C-8A0D-8D66C151307E}" srcOrd="13" destOrd="0" presId="urn:microsoft.com/office/officeart/2005/8/layout/list1"/>
    <dgm:cxn modelId="{DAA0ECB2-492E-4200-8606-2E5E2AB7AE98}" type="presParOf" srcId="{8D4776BC-8C89-4730-8676-B6AC9C1C5B88}" destId="{CD22B0FC-26F5-48F3-8AC2-9C22AF3CD6FB}" srcOrd="14" destOrd="0" presId="urn:microsoft.com/office/officeart/2005/8/layout/list1"/>
    <dgm:cxn modelId="{02E7CF0D-77B4-4B82-A71A-38DB54644D58}" type="presParOf" srcId="{8D4776BC-8C89-4730-8676-B6AC9C1C5B88}" destId="{92ED7A9C-D903-404B-B44C-0F8A4C54A0E1}" srcOrd="15" destOrd="0" presId="urn:microsoft.com/office/officeart/2005/8/layout/list1"/>
    <dgm:cxn modelId="{D8B5D538-9982-48F5-9C29-2815B94933DF}" type="presParOf" srcId="{8D4776BC-8C89-4730-8676-B6AC9C1C5B88}" destId="{17E0D63F-7658-4A59-9CA9-09186CA0DAD6}" srcOrd="16" destOrd="0" presId="urn:microsoft.com/office/officeart/2005/8/layout/list1"/>
    <dgm:cxn modelId="{5F8A7B59-7D74-4524-BF21-7C55782C31CF}" type="presParOf" srcId="{17E0D63F-7658-4A59-9CA9-09186CA0DAD6}" destId="{F5BD33FB-A1BD-4A41-A1FC-23EFB1E86802}" srcOrd="0" destOrd="0" presId="urn:microsoft.com/office/officeart/2005/8/layout/list1"/>
    <dgm:cxn modelId="{5B145C0C-E8CB-4BAB-B106-EDDBD0472396}" type="presParOf" srcId="{17E0D63F-7658-4A59-9CA9-09186CA0DAD6}" destId="{4D2A2E02-C657-4456-A51F-162AEC582248}" srcOrd="1" destOrd="0" presId="urn:microsoft.com/office/officeart/2005/8/layout/list1"/>
    <dgm:cxn modelId="{D8DF7C47-C707-452D-B2CC-F9330E927F68}" type="presParOf" srcId="{8D4776BC-8C89-4730-8676-B6AC9C1C5B88}" destId="{34C09131-BB5D-4727-8500-7A06ABB2E268}" srcOrd="17" destOrd="0" presId="urn:microsoft.com/office/officeart/2005/8/layout/list1"/>
    <dgm:cxn modelId="{D01A2069-C395-4A9F-A094-CD08A16DFEFC}" type="presParOf" srcId="{8D4776BC-8C89-4730-8676-B6AC9C1C5B88}" destId="{6E1F8A91-FABA-45DB-9F26-4E4C72C5488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FCF2EF-02BC-4144-BA7B-E1EF5914F48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4BE5467B-212B-4375-9BBA-1AFB8DC28E60}">
      <dgm:prSet phldrT="[Text]" custT="1"/>
      <dgm:spPr/>
      <dgm:t>
        <a:bodyPr/>
        <a:lstStyle/>
        <a:p>
          <a:r>
            <a:rPr lang="en-US" sz="1600" b="1" dirty="0" smtClean="0"/>
            <a:t>Public Cloud</a:t>
          </a:r>
          <a:endParaRPr lang="en-IN" sz="1600" dirty="0"/>
        </a:p>
      </dgm:t>
    </dgm:pt>
    <dgm:pt modelId="{8E4AA038-23DA-4378-8375-C067A46A7D5E}" type="parTrans" cxnId="{B3520B20-E5C0-40FC-8C5E-63D0414B522E}">
      <dgm:prSet/>
      <dgm:spPr/>
      <dgm:t>
        <a:bodyPr/>
        <a:lstStyle/>
        <a:p>
          <a:endParaRPr lang="en-IN"/>
        </a:p>
      </dgm:t>
    </dgm:pt>
    <dgm:pt modelId="{65F9785C-8BE9-4D6F-A43B-47C5EB0F92B0}" type="sibTrans" cxnId="{B3520B20-E5C0-40FC-8C5E-63D0414B522E}">
      <dgm:prSet/>
      <dgm:spPr/>
      <dgm:t>
        <a:bodyPr/>
        <a:lstStyle/>
        <a:p>
          <a:endParaRPr lang="en-IN"/>
        </a:p>
      </dgm:t>
    </dgm:pt>
    <dgm:pt modelId="{0EEDF1B7-9C97-41A4-A87D-9EAEA99B5324}">
      <dgm:prSet phldrT="[Text]" custT="1"/>
      <dgm:spPr/>
      <dgm:t>
        <a:bodyPr/>
        <a:lstStyle/>
        <a:p>
          <a:r>
            <a:rPr lang="en-US" sz="1600" b="1" dirty="0" smtClean="0"/>
            <a:t>Private Cloud</a:t>
          </a:r>
          <a:endParaRPr lang="en-IN" sz="1600" dirty="0"/>
        </a:p>
      </dgm:t>
    </dgm:pt>
    <dgm:pt modelId="{BA7AFB60-F044-42CD-8E29-EF95F05C85EC}" type="parTrans" cxnId="{C7584994-35C4-4003-9144-4B8F02A9ADC7}">
      <dgm:prSet/>
      <dgm:spPr/>
      <dgm:t>
        <a:bodyPr/>
        <a:lstStyle/>
        <a:p>
          <a:endParaRPr lang="en-IN"/>
        </a:p>
      </dgm:t>
    </dgm:pt>
    <dgm:pt modelId="{C41F3B48-2002-4D76-8FA8-032A33A3272F}" type="sibTrans" cxnId="{C7584994-35C4-4003-9144-4B8F02A9ADC7}">
      <dgm:prSet/>
      <dgm:spPr/>
      <dgm:t>
        <a:bodyPr/>
        <a:lstStyle/>
        <a:p>
          <a:endParaRPr lang="en-IN"/>
        </a:p>
      </dgm:t>
    </dgm:pt>
    <dgm:pt modelId="{0E6849D8-1212-4A89-8FD6-BFAB61D07421}">
      <dgm:prSet phldrT="[Text]" custT="1"/>
      <dgm:spPr/>
      <dgm:t>
        <a:bodyPr/>
        <a:lstStyle/>
        <a:p>
          <a:r>
            <a:rPr lang="en-US" sz="1600" b="1" dirty="0" smtClean="0"/>
            <a:t>Hybrid Cloud</a:t>
          </a:r>
          <a:endParaRPr lang="en-IN" sz="1600" dirty="0"/>
        </a:p>
      </dgm:t>
    </dgm:pt>
    <dgm:pt modelId="{2AFAED32-B767-443F-90FE-E5200A7B1285}" type="parTrans" cxnId="{E9210F7E-8154-4059-AE92-97C52B0D7B83}">
      <dgm:prSet/>
      <dgm:spPr/>
      <dgm:t>
        <a:bodyPr/>
        <a:lstStyle/>
        <a:p>
          <a:endParaRPr lang="en-IN"/>
        </a:p>
      </dgm:t>
    </dgm:pt>
    <dgm:pt modelId="{3B6D2772-B600-4612-B532-0336F66A800A}" type="sibTrans" cxnId="{E9210F7E-8154-4059-AE92-97C52B0D7B83}">
      <dgm:prSet/>
      <dgm:spPr/>
      <dgm:t>
        <a:bodyPr/>
        <a:lstStyle/>
        <a:p>
          <a:endParaRPr lang="en-IN"/>
        </a:p>
      </dgm:t>
    </dgm:pt>
    <dgm:pt modelId="{FDEDC0F7-91D4-46A8-8605-A96D5982C824}">
      <dgm:prSet phldrT="[Text]" custT="1"/>
      <dgm:spPr/>
      <dgm:t>
        <a:bodyPr/>
        <a:lstStyle/>
        <a:p>
          <a:r>
            <a:rPr lang="en-US" sz="1600" b="1" dirty="0" smtClean="0"/>
            <a:t>Multi-Cloud </a:t>
          </a:r>
          <a:endParaRPr lang="en-IN" sz="1600" dirty="0"/>
        </a:p>
      </dgm:t>
    </dgm:pt>
    <dgm:pt modelId="{063200EC-C585-4119-9EE2-BFA56D6F6BC7}" type="parTrans" cxnId="{DD1934BA-778D-4805-B899-5E2EF48C5F17}">
      <dgm:prSet/>
      <dgm:spPr/>
      <dgm:t>
        <a:bodyPr/>
        <a:lstStyle/>
        <a:p>
          <a:endParaRPr lang="en-IN"/>
        </a:p>
      </dgm:t>
    </dgm:pt>
    <dgm:pt modelId="{E31C53CA-6618-4267-9994-2BFB9315B553}" type="sibTrans" cxnId="{DD1934BA-778D-4805-B899-5E2EF48C5F17}">
      <dgm:prSet/>
      <dgm:spPr/>
      <dgm:t>
        <a:bodyPr/>
        <a:lstStyle/>
        <a:p>
          <a:endParaRPr lang="en-IN"/>
        </a:p>
      </dgm:t>
    </dgm:pt>
    <dgm:pt modelId="{8D4776BC-8C89-4730-8676-B6AC9C1C5B88}" type="pres">
      <dgm:prSet presAssocID="{82FCF2EF-02BC-4144-BA7B-E1EF5914F483}" presName="linear" presStyleCnt="0">
        <dgm:presLayoutVars>
          <dgm:dir/>
          <dgm:animLvl val="lvl"/>
          <dgm:resizeHandles val="exact"/>
        </dgm:presLayoutVars>
      </dgm:prSet>
      <dgm:spPr/>
      <dgm:t>
        <a:bodyPr/>
        <a:lstStyle/>
        <a:p>
          <a:endParaRPr lang="en-IN"/>
        </a:p>
      </dgm:t>
    </dgm:pt>
    <dgm:pt modelId="{86BD30CE-0F9E-4CDE-9966-DCAF57E568CF}" type="pres">
      <dgm:prSet presAssocID="{4BE5467B-212B-4375-9BBA-1AFB8DC28E60}" presName="parentLin" presStyleCnt="0"/>
      <dgm:spPr/>
    </dgm:pt>
    <dgm:pt modelId="{A0E034B8-FC13-4714-8F3D-37EE2600182C}" type="pres">
      <dgm:prSet presAssocID="{4BE5467B-212B-4375-9BBA-1AFB8DC28E60}" presName="parentLeftMargin" presStyleLbl="node1" presStyleIdx="0" presStyleCnt="4"/>
      <dgm:spPr/>
      <dgm:t>
        <a:bodyPr/>
        <a:lstStyle/>
        <a:p>
          <a:endParaRPr lang="en-IN"/>
        </a:p>
      </dgm:t>
    </dgm:pt>
    <dgm:pt modelId="{3951B63A-5948-494E-9750-0D461BEB8EFA}" type="pres">
      <dgm:prSet presAssocID="{4BE5467B-212B-4375-9BBA-1AFB8DC28E60}" presName="parentText" presStyleLbl="node1" presStyleIdx="0" presStyleCnt="4" custLinFactNeighborX="-16667" custLinFactNeighborY="-1110">
        <dgm:presLayoutVars>
          <dgm:chMax val="0"/>
          <dgm:bulletEnabled val="1"/>
        </dgm:presLayoutVars>
      </dgm:prSet>
      <dgm:spPr/>
      <dgm:t>
        <a:bodyPr/>
        <a:lstStyle/>
        <a:p>
          <a:endParaRPr lang="en-IN"/>
        </a:p>
      </dgm:t>
    </dgm:pt>
    <dgm:pt modelId="{D9B497E1-1D15-4212-BB83-8AA729144365}" type="pres">
      <dgm:prSet presAssocID="{4BE5467B-212B-4375-9BBA-1AFB8DC28E60}" presName="negativeSpace" presStyleCnt="0"/>
      <dgm:spPr/>
    </dgm:pt>
    <dgm:pt modelId="{B5B45AF3-74EA-481D-9B82-44C16316AECF}" type="pres">
      <dgm:prSet presAssocID="{4BE5467B-212B-4375-9BBA-1AFB8DC28E60}" presName="childText" presStyleLbl="conFgAcc1" presStyleIdx="0" presStyleCnt="4">
        <dgm:presLayoutVars>
          <dgm:bulletEnabled val="1"/>
        </dgm:presLayoutVars>
      </dgm:prSet>
      <dgm:spPr/>
    </dgm:pt>
    <dgm:pt modelId="{1E841DD3-898B-451F-B69D-86FB50F03944}" type="pres">
      <dgm:prSet presAssocID="{65F9785C-8BE9-4D6F-A43B-47C5EB0F92B0}" presName="spaceBetweenRectangles" presStyleCnt="0"/>
      <dgm:spPr/>
    </dgm:pt>
    <dgm:pt modelId="{1304A33E-6C91-4083-9954-594A744C9552}" type="pres">
      <dgm:prSet presAssocID="{0EEDF1B7-9C97-41A4-A87D-9EAEA99B5324}" presName="parentLin" presStyleCnt="0"/>
      <dgm:spPr/>
    </dgm:pt>
    <dgm:pt modelId="{D2910A9D-5714-4DD1-A3F5-7926291697B3}" type="pres">
      <dgm:prSet presAssocID="{0EEDF1B7-9C97-41A4-A87D-9EAEA99B5324}" presName="parentLeftMargin" presStyleLbl="node1" presStyleIdx="0" presStyleCnt="4"/>
      <dgm:spPr/>
      <dgm:t>
        <a:bodyPr/>
        <a:lstStyle/>
        <a:p>
          <a:endParaRPr lang="en-IN"/>
        </a:p>
      </dgm:t>
    </dgm:pt>
    <dgm:pt modelId="{DC708566-DC72-49DF-A506-CAB8BA4F0D80}" type="pres">
      <dgm:prSet presAssocID="{0EEDF1B7-9C97-41A4-A87D-9EAEA99B5324}" presName="parentText" presStyleLbl="node1" presStyleIdx="1" presStyleCnt="4">
        <dgm:presLayoutVars>
          <dgm:chMax val="0"/>
          <dgm:bulletEnabled val="1"/>
        </dgm:presLayoutVars>
      </dgm:prSet>
      <dgm:spPr/>
      <dgm:t>
        <a:bodyPr/>
        <a:lstStyle/>
        <a:p>
          <a:endParaRPr lang="en-IN"/>
        </a:p>
      </dgm:t>
    </dgm:pt>
    <dgm:pt modelId="{B4F9F7DA-BD25-483B-95A0-1C5802B2D543}" type="pres">
      <dgm:prSet presAssocID="{0EEDF1B7-9C97-41A4-A87D-9EAEA99B5324}" presName="negativeSpace" presStyleCnt="0"/>
      <dgm:spPr/>
    </dgm:pt>
    <dgm:pt modelId="{0E277CD1-C99D-439A-AA42-EACEE896E5A2}" type="pres">
      <dgm:prSet presAssocID="{0EEDF1B7-9C97-41A4-A87D-9EAEA99B5324}" presName="childText" presStyleLbl="conFgAcc1" presStyleIdx="1" presStyleCnt="4">
        <dgm:presLayoutVars>
          <dgm:bulletEnabled val="1"/>
        </dgm:presLayoutVars>
      </dgm:prSet>
      <dgm:spPr/>
    </dgm:pt>
    <dgm:pt modelId="{5070CC1A-9E8E-4126-9A0A-CE4592261C97}" type="pres">
      <dgm:prSet presAssocID="{C41F3B48-2002-4D76-8FA8-032A33A3272F}" presName="spaceBetweenRectangles" presStyleCnt="0"/>
      <dgm:spPr/>
    </dgm:pt>
    <dgm:pt modelId="{6D8D45FD-1B3B-4DA4-A89C-7BDB612235A1}" type="pres">
      <dgm:prSet presAssocID="{0E6849D8-1212-4A89-8FD6-BFAB61D07421}" presName="parentLin" presStyleCnt="0"/>
      <dgm:spPr/>
    </dgm:pt>
    <dgm:pt modelId="{598DE1BA-04BB-4BFA-A9D2-23E66E80730D}" type="pres">
      <dgm:prSet presAssocID="{0E6849D8-1212-4A89-8FD6-BFAB61D07421}" presName="parentLeftMargin" presStyleLbl="node1" presStyleIdx="1" presStyleCnt="4"/>
      <dgm:spPr/>
      <dgm:t>
        <a:bodyPr/>
        <a:lstStyle/>
        <a:p>
          <a:endParaRPr lang="en-IN"/>
        </a:p>
      </dgm:t>
    </dgm:pt>
    <dgm:pt modelId="{2A56E8AB-26F3-4840-BDE9-8F83EAA5C369}" type="pres">
      <dgm:prSet presAssocID="{0E6849D8-1212-4A89-8FD6-BFAB61D07421}" presName="parentText" presStyleLbl="node1" presStyleIdx="2" presStyleCnt="4">
        <dgm:presLayoutVars>
          <dgm:chMax val="0"/>
          <dgm:bulletEnabled val="1"/>
        </dgm:presLayoutVars>
      </dgm:prSet>
      <dgm:spPr/>
      <dgm:t>
        <a:bodyPr/>
        <a:lstStyle/>
        <a:p>
          <a:endParaRPr lang="en-IN"/>
        </a:p>
      </dgm:t>
    </dgm:pt>
    <dgm:pt modelId="{73C38950-2FD3-45E6-8544-82416DD620F2}" type="pres">
      <dgm:prSet presAssocID="{0E6849D8-1212-4A89-8FD6-BFAB61D07421}" presName="negativeSpace" presStyleCnt="0"/>
      <dgm:spPr/>
    </dgm:pt>
    <dgm:pt modelId="{D985D7B2-DE29-4CE1-A719-8332FDB41A35}" type="pres">
      <dgm:prSet presAssocID="{0E6849D8-1212-4A89-8FD6-BFAB61D07421}" presName="childText" presStyleLbl="conFgAcc1" presStyleIdx="2" presStyleCnt="4">
        <dgm:presLayoutVars>
          <dgm:bulletEnabled val="1"/>
        </dgm:presLayoutVars>
      </dgm:prSet>
      <dgm:spPr/>
    </dgm:pt>
    <dgm:pt modelId="{55F6A48A-7170-47EB-A570-907620150F27}" type="pres">
      <dgm:prSet presAssocID="{3B6D2772-B600-4612-B532-0336F66A800A}" presName="spaceBetweenRectangles" presStyleCnt="0"/>
      <dgm:spPr/>
    </dgm:pt>
    <dgm:pt modelId="{998021E8-556D-4260-B1D1-1A337B0AA422}" type="pres">
      <dgm:prSet presAssocID="{FDEDC0F7-91D4-46A8-8605-A96D5982C824}" presName="parentLin" presStyleCnt="0"/>
      <dgm:spPr/>
    </dgm:pt>
    <dgm:pt modelId="{4448B96F-FC7E-40E9-85FB-880B15C1F9EA}" type="pres">
      <dgm:prSet presAssocID="{FDEDC0F7-91D4-46A8-8605-A96D5982C824}" presName="parentLeftMargin" presStyleLbl="node1" presStyleIdx="2" presStyleCnt="4"/>
      <dgm:spPr/>
      <dgm:t>
        <a:bodyPr/>
        <a:lstStyle/>
        <a:p>
          <a:endParaRPr lang="en-IN"/>
        </a:p>
      </dgm:t>
    </dgm:pt>
    <dgm:pt modelId="{413D2798-A72C-4350-A25D-B0D605E627D7}" type="pres">
      <dgm:prSet presAssocID="{FDEDC0F7-91D4-46A8-8605-A96D5982C824}" presName="parentText" presStyleLbl="node1" presStyleIdx="3" presStyleCnt="4">
        <dgm:presLayoutVars>
          <dgm:chMax val="0"/>
          <dgm:bulletEnabled val="1"/>
        </dgm:presLayoutVars>
      </dgm:prSet>
      <dgm:spPr/>
      <dgm:t>
        <a:bodyPr/>
        <a:lstStyle/>
        <a:p>
          <a:endParaRPr lang="en-IN"/>
        </a:p>
      </dgm:t>
    </dgm:pt>
    <dgm:pt modelId="{1D643AE2-0CAB-467C-8A0D-8D66C151307E}" type="pres">
      <dgm:prSet presAssocID="{FDEDC0F7-91D4-46A8-8605-A96D5982C824}" presName="negativeSpace" presStyleCnt="0"/>
      <dgm:spPr/>
    </dgm:pt>
    <dgm:pt modelId="{CD22B0FC-26F5-48F3-8AC2-9C22AF3CD6FB}" type="pres">
      <dgm:prSet presAssocID="{FDEDC0F7-91D4-46A8-8605-A96D5982C824}" presName="childText" presStyleLbl="conFgAcc1" presStyleIdx="3" presStyleCnt="4">
        <dgm:presLayoutVars>
          <dgm:bulletEnabled val="1"/>
        </dgm:presLayoutVars>
      </dgm:prSet>
      <dgm:spPr/>
    </dgm:pt>
  </dgm:ptLst>
  <dgm:cxnLst>
    <dgm:cxn modelId="{DD1934BA-778D-4805-B899-5E2EF48C5F17}" srcId="{82FCF2EF-02BC-4144-BA7B-E1EF5914F483}" destId="{FDEDC0F7-91D4-46A8-8605-A96D5982C824}" srcOrd="3" destOrd="0" parTransId="{063200EC-C585-4119-9EE2-BFA56D6F6BC7}" sibTransId="{E31C53CA-6618-4267-9994-2BFB9315B553}"/>
    <dgm:cxn modelId="{B9FAD93E-D206-4C9C-93F2-0A25DB5BD0D2}" type="presOf" srcId="{0EEDF1B7-9C97-41A4-A87D-9EAEA99B5324}" destId="{D2910A9D-5714-4DD1-A3F5-7926291697B3}" srcOrd="0" destOrd="0" presId="urn:microsoft.com/office/officeart/2005/8/layout/list1"/>
    <dgm:cxn modelId="{C7584994-35C4-4003-9144-4B8F02A9ADC7}" srcId="{82FCF2EF-02BC-4144-BA7B-E1EF5914F483}" destId="{0EEDF1B7-9C97-41A4-A87D-9EAEA99B5324}" srcOrd="1" destOrd="0" parTransId="{BA7AFB60-F044-42CD-8E29-EF95F05C85EC}" sibTransId="{C41F3B48-2002-4D76-8FA8-032A33A3272F}"/>
    <dgm:cxn modelId="{43032CEB-5693-49E3-BF1E-6C79D006AB62}" type="presOf" srcId="{FDEDC0F7-91D4-46A8-8605-A96D5982C824}" destId="{413D2798-A72C-4350-A25D-B0D605E627D7}" srcOrd="1" destOrd="0" presId="urn:microsoft.com/office/officeart/2005/8/layout/list1"/>
    <dgm:cxn modelId="{F50B4FEC-0CFB-4292-B4A7-F2DF4FB93823}" type="presOf" srcId="{4BE5467B-212B-4375-9BBA-1AFB8DC28E60}" destId="{3951B63A-5948-494E-9750-0D461BEB8EFA}" srcOrd="1" destOrd="0" presId="urn:microsoft.com/office/officeart/2005/8/layout/list1"/>
    <dgm:cxn modelId="{80C33E28-F33F-4D6E-BE20-B92EE6AB4493}" type="presOf" srcId="{4BE5467B-212B-4375-9BBA-1AFB8DC28E60}" destId="{A0E034B8-FC13-4714-8F3D-37EE2600182C}" srcOrd="0" destOrd="0" presId="urn:microsoft.com/office/officeart/2005/8/layout/list1"/>
    <dgm:cxn modelId="{54EFB5DF-2FD8-46D8-BDC1-2DECE021DDA0}" type="presOf" srcId="{0EEDF1B7-9C97-41A4-A87D-9EAEA99B5324}" destId="{DC708566-DC72-49DF-A506-CAB8BA4F0D80}" srcOrd="1" destOrd="0" presId="urn:microsoft.com/office/officeart/2005/8/layout/list1"/>
    <dgm:cxn modelId="{9F6350C3-1D6C-4D15-846E-60FE9A33878E}" type="presOf" srcId="{0E6849D8-1212-4A89-8FD6-BFAB61D07421}" destId="{2A56E8AB-26F3-4840-BDE9-8F83EAA5C369}" srcOrd="1" destOrd="0" presId="urn:microsoft.com/office/officeart/2005/8/layout/list1"/>
    <dgm:cxn modelId="{716F8796-4343-40D7-A336-5C3E3A2D4E51}" type="presOf" srcId="{FDEDC0F7-91D4-46A8-8605-A96D5982C824}" destId="{4448B96F-FC7E-40E9-85FB-880B15C1F9EA}" srcOrd="0" destOrd="0" presId="urn:microsoft.com/office/officeart/2005/8/layout/list1"/>
    <dgm:cxn modelId="{B3520B20-E5C0-40FC-8C5E-63D0414B522E}" srcId="{82FCF2EF-02BC-4144-BA7B-E1EF5914F483}" destId="{4BE5467B-212B-4375-9BBA-1AFB8DC28E60}" srcOrd="0" destOrd="0" parTransId="{8E4AA038-23DA-4378-8375-C067A46A7D5E}" sibTransId="{65F9785C-8BE9-4D6F-A43B-47C5EB0F92B0}"/>
    <dgm:cxn modelId="{8995D084-007C-4B87-8E65-FB45B4861E15}" type="presOf" srcId="{82FCF2EF-02BC-4144-BA7B-E1EF5914F483}" destId="{8D4776BC-8C89-4730-8676-B6AC9C1C5B88}" srcOrd="0" destOrd="0" presId="urn:microsoft.com/office/officeart/2005/8/layout/list1"/>
    <dgm:cxn modelId="{1DA90D04-4428-4216-9A7B-338F61ED7F64}" type="presOf" srcId="{0E6849D8-1212-4A89-8FD6-BFAB61D07421}" destId="{598DE1BA-04BB-4BFA-A9D2-23E66E80730D}" srcOrd="0" destOrd="0" presId="urn:microsoft.com/office/officeart/2005/8/layout/list1"/>
    <dgm:cxn modelId="{E9210F7E-8154-4059-AE92-97C52B0D7B83}" srcId="{82FCF2EF-02BC-4144-BA7B-E1EF5914F483}" destId="{0E6849D8-1212-4A89-8FD6-BFAB61D07421}" srcOrd="2" destOrd="0" parTransId="{2AFAED32-B767-443F-90FE-E5200A7B1285}" sibTransId="{3B6D2772-B600-4612-B532-0336F66A800A}"/>
    <dgm:cxn modelId="{4E415937-0161-4A82-B40F-7DEAF80BE8E9}" type="presParOf" srcId="{8D4776BC-8C89-4730-8676-B6AC9C1C5B88}" destId="{86BD30CE-0F9E-4CDE-9966-DCAF57E568CF}" srcOrd="0" destOrd="0" presId="urn:microsoft.com/office/officeart/2005/8/layout/list1"/>
    <dgm:cxn modelId="{676FC90C-C9DC-4B50-856E-3C6EB9AFA718}" type="presParOf" srcId="{86BD30CE-0F9E-4CDE-9966-DCAF57E568CF}" destId="{A0E034B8-FC13-4714-8F3D-37EE2600182C}" srcOrd="0" destOrd="0" presId="urn:microsoft.com/office/officeart/2005/8/layout/list1"/>
    <dgm:cxn modelId="{E6FC8E24-1AD0-4188-9DA1-B4AD3860CA57}" type="presParOf" srcId="{86BD30CE-0F9E-4CDE-9966-DCAF57E568CF}" destId="{3951B63A-5948-494E-9750-0D461BEB8EFA}" srcOrd="1" destOrd="0" presId="urn:microsoft.com/office/officeart/2005/8/layout/list1"/>
    <dgm:cxn modelId="{58F763A8-9D19-43E8-8955-7CA33D0AD6F2}" type="presParOf" srcId="{8D4776BC-8C89-4730-8676-B6AC9C1C5B88}" destId="{D9B497E1-1D15-4212-BB83-8AA729144365}" srcOrd="1" destOrd="0" presId="urn:microsoft.com/office/officeart/2005/8/layout/list1"/>
    <dgm:cxn modelId="{ED2A06B1-0E00-4077-A5BE-CD331E2C5F72}" type="presParOf" srcId="{8D4776BC-8C89-4730-8676-B6AC9C1C5B88}" destId="{B5B45AF3-74EA-481D-9B82-44C16316AECF}" srcOrd="2" destOrd="0" presId="urn:microsoft.com/office/officeart/2005/8/layout/list1"/>
    <dgm:cxn modelId="{734A3A22-318B-4FC2-8226-A580F256FBAE}" type="presParOf" srcId="{8D4776BC-8C89-4730-8676-B6AC9C1C5B88}" destId="{1E841DD3-898B-451F-B69D-86FB50F03944}" srcOrd="3" destOrd="0" presId="urn:microsoft.com/office/officeart/2005/8/layout/list1"/>
    <dgm:cxn modelId="{24B031F4-A9C4-4CE7-833A-DB78382834C6}" type="presParOf" srcId="{8D4776BC-8C89-4730-8676-B6AC9C1C5B88}" destId="{1304A33E-6C91-4083-9954-594A744C9552}" srcOrd="4" destOrd="0" presId="urn:microsoft.com/office/officeart/2005/8/layout/list1"/>
    <dgm:cxn modelId="{17E9FD08-665C-4EF8-8277-AEF52924EB80}" type="presParOf" srcId="{1304A33E-6C91-4083-9954-594A744C9552}" destId="{D2910A9D-5714-4DD1-A3F5-7926291697B3}" srcOrd="0" destOrd="0" presId="urn:microsoft.com/office/officeart/2005/8/layout/list1"/>
    <dgm:cxn modelId="{31AF30CF-1DEF-4805-91F7-58D4E31F5B87}" type="presParOf" srcId="{1304A33E-6C91-4083-9954-594A744C9552}" destId="{DC708566-DC72-49DF-A506-CAB8BA4F0D80}" srcOrd="1" destOrd="0" presId="urn:microsoft.com/office/officeart/2005/8/layout/list1"/>
    <dgm:cxn modelId="{392845C0-8B0D-40EC-BE8D-59C1013CA298}" type="presParOf" srcId="{8D4776BC-8C89-4730-8676-B6AC9C1C5B88}" destId="{B4F9F7DA-BD25-483B-95A0-1C5802B2D543}" srcOrd="5" destOrd="0" presId="urn:microsoft.com/office/officeart/2005/8/layout/list1"/>
    <dgm:cxn modelId="{B28C82CA-9FE6-47F0-8C4D-2A44BB3D323B}" type="presParOf" srcId="{8D4776BC-8C89-4730-8676-B6AC9C1C5B88}" destId="{0E277CD1-C99D-439A-AA42-EACEE896E5A2}" srcOrd="6" destOrd="0" presId="urn:microsoft.com/office/officeart/2005/8/layout/list1"/>
    <dgm:cxn modelId="{6548FC15-928A-4A7D-8F19-2F3650D2490E}" type="presParOf" srcId="{8D4776BC-8C89-4730-8676-B6AC9C1C5B88}" destId="{5070CC1A-9E8E-4126-9A0A-CE4592261C97}" srcOrd="7" destOrd="0" presId="urn:microsoft.com/office/officeart/2005/8/layout/list1"/>
    <dgm:cxn modelId="{6A20E480-FFC4-4BDB-8D5E-87DDAED96391}" type="presParOf" srcId="{8D4776BC-8C89-4730-8676-B6AC9C1C5B88}" destId="{6D8D45FD-1B3B-4DA4-A89C-7BDB612235A1}" srcOrd="8" destOrd="0" presId="urn:microsoft.com/office/officeart/2005/8/layout/list1"/>
    <dgm:cxn modelId="{81E6D869-CC15-43F7-93A5-E7C30E51B7A5}" type="presParOf" srcId="{6D8D45FD-1B3B-4DA4-A89C-7BDB612235A1}" destId="{598DE1BA-04BB-4BFA-A9D2-23E66E80730D}" srcOrd="0" destOrd="0" presId="urn:microsoft.com/office/officeart/2005/8/layout/list1"/>
    <dgm:cxn modelId="{BE66A750-9C52-4F69-81D6-3AF478CEFED4}" type="presParOf" srcId="{6D8D45FD-1B3B-4DA4-A89C-7BDB612235A1}" destId="{2A56E8AB-26F3-4840-BDE9-8F83EAA5C369}" srcOrd="1" destOrd="0" presId="urn:microsoft.com/office/officeart/2005/8/layout/list1"/>
    <dgm:cxn modelId="{D93D4B24-C70D-4474-ADAD-CF93981C4F43}" type="presParOf" srcId="{8D4776BC-8C89-4730-8676-B6AC9C1C5B88}" destId="{73C38950-2FD3-45E6-8544-82416DD620F2}" srcOrd="9" destOrd="0" presId="urn:microsoft.com/office/officeart/2005/8/layout/list1"/>
    <dgm:cxn modelId="{D7B9BFB4-650B-465F-8040-1F7F9DB1CB7D}" type="presParOf" srcId="{8D4776BC-8C89-4730-8676-B6AC9C1C5B88}" destId="{D985D7B2-DE29-4CE1-A719-8332FDB41A35}" srcOrd="10" destOrd="0" presId="urn:microsoft.com/office/officeart/2005/8/layout/list1"/>
    <dgm:cxn modelId="{78E0AFB2-F5BA-4D6F-B843-1739F93FD112}" type="presParOf" srcId="{8D4776BC-8C89-4730-8676-B6AC9C1C5B88}" destId="{55F6A48A-7170-47EB-A570-907620150F27}" srcOrd="11" destOrd="0" presId="urn:microsoft.com/office/officeart/2005/8/layout/list1"/>
    <dgm:cxn modelId="{95D0A079-DA74-4D76-BFE3-99CE800877AA}" type="presParOf" srcId="{8D4776BC-8C89-4730-8676-B6AC9C1C5B88}" destId="{998021E8-556D-4260-B1D1-1A337B0AA422}" srcOrd="12" destOrd="0" presId="urn:microsoft.com/office/officeart/2005/8/layout/list1"/>
    <dgm:cxn modelId="{9D670D62-D742-4AB5-816D-E96D1973AC37}" type="presParOf" srcId="{998021E8-556D-4260-B1D1-1A337B0AA422}" destId="{4448B96F-FC7E-40E9-85FB-880B15C1F9EA}" srcOrd="0" destOrd="0" presId="urn:microsoft.com/office/officeart/2005/8/layout/list1"/>
    <dgm:cxn modelId="{8AF03AD2-2D69-463B-99CC-560C347622B8}" type="presParOf" srcId="{998021E8-556D-4260-B1D1-1A337B0AA422}" destId="{413D2798-A72C-4350-A25D-B0D605E627D7}" srcOrd="1" destOrd="0" presId="urn:microsoft.com/office/officeart/2005/8/layout/list1"/>
    <dgm:cxn modelId="{60487A9C-32BA-46DA-A891-38FB252290DF}" type="presParOf" srcId="{8D4776BC-8C89-4730-8676-B6AC9C1C5B88}" destId="{1D643AE2-0CAB-467C-8A0D-8D66C151307E}" srcOrd="13" destOrd="0" presId="urn:microsoft.com/office/officeart/2005/8/layout/list1"/>
    <dgm:cxn modelId="{03250A71-5FA1-4D36-9098-2438E38B78AE}" type="presParOf" srcId="{8D4776BC-8C89-4730-8676-B6AC9C1C5B88}" destId="{CD22B0FC-26F5-48F3-8AC2-9C22AF3CD6FB}"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3925584" y="-2566155"/>
          <a:ext cx="1141108" cy="627341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just" defTabSz="800100">
            <a:lnSpc>
              <a:spcPct val="90000"/>
            </a:lnSpc>
            <a:spcBef>
              <a:spcPct val="0"/>
            </a:spcBef>
            <a:spcAft>
              <a:spcPct val="15000"/>
            </a:spcAft>
            <a:buChar char="••"/>
          </a:pPr>
          <a:r>
            <a:rPr lang="en-US" sz="1800" b="0" kern="1200" dirty="0" smtClean="0"/>
            <a:t>Initial concepts of time-sharing became popularized via RJE (Remote Job Entry) – IBM(</a:t>
          </a:r>
          <a:r>
            <a:rPr lang="en-IN" sz="1800" b="0" i="0" kern="1200" dirty="0" smtClean="0"/>
            <a:t>International Business Machines)</a:t>
          </a:r>
          <a:r>
            <a:rPr lang="en-US" sz="1800" b="0" kern="1200" dirty="0" smtClean="0"/>
            <a:t>, DEC(Digital Equipment Corporation)</a:t>
          </a:r>
          <a:endParaRPr lang="en-US" sz="1800" b="0" kern="1200" dirty="0">
            <a:effectLst>
              <a:outerShdw blurRad="38100" dist="38100" dir="2700000" algn="tl">
                <a:srgbClr val="000000">
                  <a:alpha val="43137"/>
                </a:srgbClr>
              </a:outerShdw>
            </a:effectLst>
          </a:endParaRPr>
        </a:p>
      </dsp:txBody>
      <dsp:txXfrm rot="-5400000">
        <a:off x="1359429" y="0"/>
        <a:ext cx="6273419" cy="1141108"/>
      </dsp:txXfrm>
    </dsp:sp>
    <dsp:sp modelId="{7E429971-BC57-430F-BB25-C0574E5E39E3}">
      <dsp:nvSpPr>
        <dsp:cNvPr id="0" name=""/>
        <dsp:cNvSpPr/>
      </dsp:nvSpPr>
      <dsp:spPr>
        <a:xfrm>
          <a:off x="137" y="0"/>
          <a:ext cx="1359153" cy="109999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1960</a:t>
          </a:r>
          <a:endParaRPr lang="en-US" sz="2400" kern="1200" dirty="0"/>
        </a:p>
      </dsp:txBody>
      <dsp:txXfrm>
        <a:off x="53834" y="53697"/>
        <a:ext cx="1251759" cy="992600"/>
      </dsp:txXfrm>
    </dsp:sp>
    <dsp:sp modelId="{B37A5355-225B-4C6F-AED7-6C620F99EECC}">
      <dsp:nvSpPr>
        <dsp:cNvPr id="0" name=""/>
        <dsp:cNvSpPr/>
      </dsp:nvSpPr>
      <dsp:spPr>
        <a:xfrm rot="5400000">
          <a:off x="4202371" y="-1662701"/>
          <a:ext cx="587258" cy="6273419"/>
        </a:xfrm>
        <a:prstGeom prst="rect">
          <a:avLst/>
        </a:prstGeom>
        <a:solidFill>
          <a:schemeClr val="accent3">
            <a:tint val="40000"/>
            <a:alpha val="90000"/>
            <a:hueOff val="2679213"/>
            <a:satOff val="-3448"/>
            <a:lumOff val="-269"/>
            <a:alphaOff val="0"/>
          </a:schemeClr>
        </a:solidFill>
        <a:ln w="9525" cap="flat" cmpd="sng" algn="ctr">
          <a:solidFill>
            <a:schemeClr val="accent3">
              <a:tint val="40000"/>
              <a:alpha val="90000"/>
              <a:hueOff val="2679213"/>
              <a:satOff val="-3448"/>
              <a:lumOff val="-26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err="1" smtClean="0"/>
            <a:t>Multics</a:t>
          </a:r>
          <a:r>
            <a:rPr lang="en-US" sz="1800" b="0" kern="1200" dirty="0" smtClean="0"/>
            <a:t> (on GE hardware), Cambridge CTSS, and the earliest UNIX ports (on DEC hardware)</a:t>
          </a:r>
          <a:endParaRPr lang="en-US" sz="1800" b="0" kern="1200" dirty="0"/>
        </a:p>
      </dsp:txBody>
      <dsp:txXfrm rot="-5400000">
        <a:off x="1359291" y="1180379"/>
        <a:ext cx="6273419" cy="587258"/>
      </dsp:txXfrm>
    </dsp:sp>
    <dsp:sp modelId="{C04276DC-EE64-470A-B8BC-09067B8045FA}">
      <dsp:nvSpPr>
        <dsp:cNvPr id="0" name=""/>
        <dsp:cNvSpPr/>
      </dsp:nvSpPr>
      <dsp:spPr>
        <a:xfrm>
          <a:off x="137" y="1188295"/>
          <a:ext cx="1359153" cy="571425"/>
        </a:xfrm>
        <a:prstGeom prst="roundRect">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1970</a:t>
          </a:r>
          <a:endParaRPr lang="en-US" sz="2400" kern="1200" dirty="0"/>
        </a:p>
      </dsp:txBody>
      <dsp:txXfrm>
        <a:off x="28032" y="1216190"/>
        <a:ext cx="1303363" cy="515635"/>
      </dsp:txXfrm>
    </dsp:sp>
    <dsp:sp modelId="{C7C3E6FD-D83F-4BDA-907E-B5EE041DA931}">
      <dsp:nvSpPr>
        <dsp:cNvPr id="0" name=""/>
        <dsp:cNvSpPr/>
      </dsp:nvSpPr>
      <dsp:spPr>
        <a:xfrm rot="5400000">
          <a:off x="4202371" y="-1038738"/>
          <a:ext cx="587258" cy="6273419"/>
        </a:xfrm>
        <a:prstGeom prst="rect">
          <a:avLst/>
        </a:prstGeom>
        <a:solidFill>
          <a:schemeClr val="accent3">
            <a:tint val="40000"/>
            <a:alpha val="90000"/>
            <a:hueOff val="5358427"/>
            <a:satOff val="-6896"/>
            <a:lumOff val="-537"/>
            <a:alphaOff val="0"/>
          </a:schemeClr>
        </a:solidFill>
        <a:ln w="9525" cap="flat" cmpd="sng" algn="ctr">
          <a:solidFill>
            <a:schemeClr val="accent3">
              <a:tint val="40000"/>
              <a:alpha val="90000"/>
              <a:hueOff val="5358427"/>
              <a:satOff val="-6896"/>
              <a:lumOff val="-53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t>Virtual Private Network (VPN) services with comparable quality of service, but at a lower cost</a:t>
          </a:r>
          <a:endParaRPr lang="en-US" sz="1800" b="0" kern="1200" dirty="0"/>
        </a:p>
      </dsp:txBody>
      <dsp:txXfrm rot="-5400000">
        <a:off x="1359291" y="1804342"/>
        <a:ext cx="6273419" cy="587258"/>
      </dsp:txXfrm>
    </dsp:sp>
    <dsp:sp modelId="{F5034101-5B7D-4FE7-B47A-5A48CF39606B}">
      <dsp:nvSpPr>
        <dsp:cNvPr id="0" name=""/>
        <dsp:cNvSpPr/>
      </dsp:nvSpPr>
      <dsp:spPr>
        <a:xfrm>
          <a:off x="137" y="1838604"/>
          <a:ext cx="1359153" cy="518733"/>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1990</a:t>
          </a:r>
          <a:endParaRPr lang="en-US" sz="2400" kern="1200" dirty="0"/>
        </a:p>
      </dsp:txBody>
      <dsp:txXfrm>
        <a:off x="25459" y="1863926"/>
        <a:ext cx="1308509" cy="468089"/>
      </dsp:txXfrm>
    </dsp:sp>
    <dsp:sp modelId="{81F98A9D-9373-496C-A83D-13B8A6418938}">
      <dsp:nvSpPr>
        <dsp:cNvPr id="0" name=""/>
        <dsp:cNvSpPr/>
      </dsp:nvSpPr>
      <dsp:spPr>
        <a:xfrm rot="5400000">
          <a:off x="4067691" y="-308870"/>
          <a:ext cx="868315" cy="6261997"/>
        </a:xfrm>
        <a:prstGeom prst="round2SameRect">
          <a:avLst/>
        </a:prstGeom>
        <a:solidFill>
          <a:schemeClr val="accent3">
            <a:tint val="40000"/>
            <a:alpha val="90000"/>
            <a:hueOff val="8037640"/>
            <a:satOff val="-10345"/>
            <a:lumOff val="-806"/>
            <a:alphaOff val="0"/>
          </a:schemeClr>
        </a:solidFill>
        <a:ln w="9525" cap="flat" cmpd="sng" algn="ctr">
          <a:solidFill>
            <a:schemeClr val="accent3">
              <a:tint val="40000"/>
              <a:alpha val="90000"/>
              <a:hueOff val="8037640"/>
              <a:satOff val="-10345"/>
              <a:lumOff val="-80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t>Amazon created subsidiary Amazon Web Services and introduced its Elastic Compute Cloud (EC2)</a:t>
          </a:r>
          <a:endParaRPr lang="en-IN" sz="1800" b="0" kern="1200" dirty="0"/>
        </a:p>
      </dsp:txBody>
      <dsp:txXfrm rot="-5400000">
        <a:off x="1370850" y="2430359"/>
        <a:ext cx="6219609" cy="783539"/>
      </dsp:txXfrm>
    </dsp:sp>
    <dsp:sp modelId="{CA3EB715-5549-495D-8807-3D2B75C74DAF}">
      <dsp:nvSpPr>
        <dsp:cNvPr id="0" name=""/>
        <dsp:cNvSpPr/>
      </dsp:nvSpPr>
      <dsp:spPr>
        <a:xfrm>
          <a:off x="137" y="2580936"/>
          <a:ext cx="1316789" cy="563049"/>
        </a:xfrm>
        <a:prstGeom prst="roundRect">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2006</a:t>
          </a:r>
          <a:endParaRPr lang="en-IN" sz="2800" kern="1200" dirty="0"/>
        </a:p>
      </dsp:txBody>
      <dsp:txXfrm>
        <a:off x="27623" y="2608422"/>
        <a:ext cx="1261817" cy="508077"/>
      </dsp:txXfrm>
    </dsp:sp>
    <dsp:sp modelId="{8F4B390A-4C0D-46C4-830A-C92859057705}">
      <dsp:nvSpPr>
        <dsp:cNvPr id="0" name=""/>
        <dsp:cNvSpPr/>
      </dsp:nvSpPr>
      <dsp:spPr>
        <a:xfrm rot="5400000">
          <a:off x="3599163" y="1199379"/>
          <a:ext cx="1920695" cy="6146674"/>
        </a:xfrm>
        <a:prstGeom prst="round2Same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smtClean="0"/>
            <a:t>Google App Engine </a:t>
          </a:r>
          <a:endParaRPr lang="en-IN" sz="1600" b="0" kern="1200" dirty="0"/>
        </a:p>
        <a:p>
          <a:pPr marL="171450" lvl="1" indent="-171450" algn="l" defTabSz="711200">
            <a:lnSpc>
              <a:spcPct val="90000"/>
            </a:lnSpc>
            <a:spcBef>
              <a:spcPct val="0"/>
            </a:spcBef>
            <a:spcAft>
              <a:spcPct val="15000"/>
            </a:spcAft>
            <a:buChar char="••"/>
          </a:pPr>
          <a:r>
            <a:rPr lang="en-US" sz="1600" b="0" kern="1200" dirty="0" smtClean="0"/>
            <a:t>NASA's </a:t>
          </a:r>
          <a:r>
            <a:rPr lang="en-US" sz="1600" b="0" kern="1200" dirty="0" err="1" smtClean="0"/>
            <a:t>OpenNebula</a:t>
          </a:r>
          <a:r>
            <a:rPr lang="en-US" sz="1600" b="0" kern="1200" dirty="0" smtClean="0"/>
            <a:t>, enhanced in the RESERVOIR European Commission-funded project, became the first open-source software,</a:t>
          </a:r>
          <a:endParaRPr lang="en-IN" sz="1600" b="0" kern="1200" dirty="0"/>
        </a:p>
        <a:p>
          <a:pPr marL="171450" lvl="1" indent="-171450" algn="l" defTabSz="711200">
            <a:lnSpc>
              <a:spcPct val="90000"/>
            </a:lnSpc>
            <a:spcBef>
              <a:spcPct val="0"/>
            </a:spcBef>
            <a:spcAft>
              <a:spcPct val="15000"/>
            </a:spcAft>
            <a:buChar char="••"/>
          </a:pPr>
          <a:r>
            <a:rPr lang="en-US" sz="1600" b="0" kern="1200" dirty="0" smtClean="0"/>
            <a:t>U.S. National Science Foundation began the Cluster Exploratory program to fund academic research using Google-IBM cluster technology to analyze massive amounts of data</a:t>
          </a:r>
          <a:endParaRPr lang="en-IN" sz="1600" b="0" kern="1200" dirty="0"/>
        </a:p>
      </dsp:txBody>
      <dsp:txXfrm rot="-5400000">
        <a:off x="1486174" y="3406130"/>
        <a:ext cx="6052913" cy="1733173"/>
      </dsp:txXfrm>
    </dsp:sp>
    <dsp:sp modelId="{016316FB-7C19-4A8E-BA0E-619E8F818B07}">
      <dsp:nvSpPr>
        <dsp:cNvPr id="0" name=""/>
        <dsp:cNvSpPr/>
      </dsp:nvSpPr>
      <dsp:spPr>
        <a:xfrm>
          <a:off x="137" y="3456385"/>
          <a:ext cx="1483932" cy="1674569"/>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2008</a:t>
          </a:r>
          <a:endParaRPr lang="en-IN" sz="2800" kern="1200" dirty="0"/>
        </a:p>
      </dsp:txBody>
      <dsp:txXfrm>
        <a:off x="72577" y="3528825"/>
        <a:ext cx="1339052" cy="1529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3991485" y="-2632056"/>
          <a:ext cx="1009306" cy="627341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just" defTabSz="800100">
            <a:lnSpc>
              <a:spcPct val="90000"/>
            </a:lnSpc>
            <a:spcBef>
              <a:spcPct val="0"/>
            </a:spcBef>
            <a:spcAft>
              <a:spcPct val="15000"/>
            </a:spcAft>
            <a:buChar char="••"/>
          </a:pPr>
          <a:r>
            <a:rPr lang="en-US" sz="1800" kern="1200" dirty="0" smtClean="0"/>
            <a:t>Microsoft released Microsoft Azure</a:t>
          </a:r>
          <a:endParaRPr lang="en-US" sz="1800" b="0" kern="1200" dirty="0">
            <a:effectLst>
              <a:outerShdw blurRad="38100" dist="38100" dir="2700000" algn="tl">
                <a:srgbClr val="000000">
                  <a:alpha val="43137"/>
                </a:srgbClr>
              </a:outerShdw>
            </a:effectLst>
          </a:endParaRPr>
        </a:p>
        <a:p>
          <a:pPr marL="280988" lvl="1" indent="-280988" algn="just" defTabSz="800100">
            <a:lnSpc>
              <a:spcPct val="90000"/>
            </a:lnSpc>
            <a:spcBef>
              <a:spcPct val="0"/>
            </a:spcBef>
            <a:spcAft>
              <a:spcPct val="15000"/>
            </a:spcAft>
            <a:buChar char="••"/>
          </a:pPr>
          <a:r>
            <a:rPr lang="en-US" sz="1800" kern="1200" dirty="0" smtClean="0"/>
            <a:t>Rackspace Hosting and NASA jointly launched an open-source cloud-software initiative known as </a:t>
          </a:r>
          <a:r>
            <a:rPr lang="en-US" sz="1800" kern="1200" dirty="0" err="1" smtClean="0"/>
            <a:t>OpenStack</a:t>
          </a:r>
          <a:endParaRPr lang="en-US" sz="1800" b="0" kern="1200" dirty="0">
            <a:effectLst>
              <a:outerShdw blurRad="38100" dist="38100" dir="2700000" algn="tl">
                <a:srgbClr val="000000">
                  <a:alpha val="43137"/>
                </a:srgbClr>
              </a:outerShdw>
            </a:effectLst>
          </a:endParaRPr>
        </a:p>
      </dsp:txBody>
      <dsp:txXfrm rot="-5400000">
        <a:off x="1359429" y="0"/>
        <a:ext cx="6273419" cy="1009306"/>
      </dsp:txXfrm>
    </dsp:sp>
    <dsp:sp modelId="{7E429971-BC57-430F-BB25-C0574E5E39E3}">
      <dsp:nvSpPr>
        <dsp:cNvPr id="0" name=""/>
        <dsp:cNvSpPr/>
      </dsp:nvSpPr>
      <dsp:spPr>
        <a:xfrm>
          <a:off x="137" y="216818"/>
          <a:ext cx="1359153" cy="47788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2010</a:t>
          </a:r>
          <a:endParaRPr lang="en-US" sz="2400" kern="1200" dirty="0"/>
        </a:p>
      </dsp:txBody>
      <dsp:txXfrm>
        <a:off x="23465" y="240146"/>
        <a:ext cx="1312497" cy="431226"/>
      </dsp:txXfrm>
    </dsp:sp>
    <dsp:sp modelId="{B37A5355-225B-4C6F-AED7-6C620F99EECC}">
      <dsp:nvSpPr>
        <dsp:cNvPr id="0" name=""/>
        <dsp:cNvSpPr/>
      </dsp:nvSpPr>
      <dsp:spPr>
        <a:xfrm rot="5400000">
          <a:off x="3793399" y="-1407785"/>
          <a:ext cx="1405202" cy="6273419"/>
        </a:xfrm>
        <a:prstGeom prst="rect">
          <a:avLst/>
        </a:prstGeom>
        <a:solidFill>
          <a:schemeClr val="accent3">
            <a:tint val="40000"/>
            <a:alpha val="90000"/>
            <a:hueOff val="3572285"/>
            <a:satOff val="-4598"/>
            <a:lumOff val="-358"/>
            <a:alphaOff val="0"/>
          </a:schemeClr>
        </a:solidFill>
        <a:ln w="9525" cap="flat" cmpd="sng" algn="ctr">
          <a:solidFill>
            <a:schemeClr val="accent3">
              <a:tint val="40000"/>
              <a:alpha val="90000"/>
              <a:hueOff val="3572285"/>
              <a:satOff val="-4598"/>
              <a:lumOff val="-35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t>IBM announced the IBM </a:t>
          </a:r>
          <a:r>
            <a:rPr lang="en-US" sz="1800" b="0" kern="1200" dirty="0" err="1" smtClean="0"/>
            <a:t>SmartCloud</a:t>
          </a:r>
          <a:r>
            <a:rPr lang="en-US" sz="1800" b="0" kern="1200" dirty="0" smtClean="0"/>
            <a:t> framework to support Smarter </a:t>
          </a:r>
          <a:r>
            <a:rPr lang="en-US" sz="1800" b="0" kern="1200" dirty="0" err="1" smtClean="0"/>
            <a:t>Planet.Among</a:t>
          </a:r>
          <a:r>
            <a:rPr lang="en-US" sz="1800" b="0" kern="1200" dirty="0" smtClean="0"/>
            <a:t> the various components of the Smarter Computing foundation, cloud computing is a critical part</a:t>
          </a:r>
          <a:endParaRPr lang="en-US" sz="1800" b="0" kern="1200" dirty="0"/>
        </a:p>
      </dsp:txBody>
      <dsp:txXfrm rot="-5400000">
        <a:off x="1359291" y="1026323"/>
        <a:ext cx="6273419" cy="1405202"/>
      </dsp:txXfrm>
    </dsp:sp>
    <dsp:sp modelId="{C04276DC-EE64-470A-B8BC-09067B8045FA}">
      <dsp:nvSpPr>
        <dsp:cNvPr id="0" name=""/>
        <dsp:cNvSpPr/>
      </dsp:nvSpPr>
      <dsp:spPr>
        <a:xfrm>
          <a:off x="137" y="1440410"/>
          <a:ext cx="1359153" cy="577025"/>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2011</a:t>
          </a:r>
          <a:endParaRPr lang="en-US" sz="2400" kern="1200" dirty="0"/>
        </a:p>
      </dsp:txBody>
      <dsp:txXfrm>
        <a:off x="28305" y="1468578"/>
        <a:ext cx="1302817" cy="520689"/>
      </dsp:txXfrm>
    </dsp:sp>
    <dsp:sp modelId="{C7C3E6FD-D83F-4BDA-907E-B5EE041DA931}">
      <dsp:nvSpPr>
        <dsp:cNvPr id="0" name=""/>
        <dsp:cNvSpPr/>
      </dsp:nvSpPr>
      <dsp:spPr>
        <a:xfrm rot="5400000">
          <a:off x="3517166" y="289595"/>
          <a:ext cx="1957669" cy="6273419"/>
        </a:xfrm>
        <a:prstGeom prst="rect">
          <a:avLst/>
        </a:prstGeom>
        <a:solidFill>
          <a:schemeClr val="accent3">
            <a:tint val="40000"/>
            <a:alpha val="90000"/>
            <a:hueOff val="7144569"/>
            <a:satOff val="-9195"/>
            <a:lumOff val="-717"/>
            <a:alphaOff val="0"/>
          </a:schemeClr>
        </a:solidFill>
        <a:ln w="9525" cap="flat" cmpd="sng" algn="ctr">
          <a:solidFill>
            <a:schemeClr val="accent3">
              <a:tint val="40000"/>
              <a:alpha val="90000"/>
              <a:hueOff val="7144569"/>
              <a:satOff val="-9195"/>
              <a:lumOff val="-71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Oracle announced the Oracle Cloud. This cloud offering is poised to be the first to provide users with access to an integrated set of IT solutions, including the Applications (</a:t>
          </a:r>
          <a:r>
            <a:rPr lang="en-US" sz="1800" kern="1200" dirty="0" err="1" smtClean="0"/>
            <a:t>SaaS</a:t>
          </a:r>
          <a:r>
            <a:rPr lang="en-US" sz="1800" kern="1200" dirty="0" smtClean="0"/>
            <a:t>), Platform (</a:t>
          </a:r>
          <a:r>
            <a:rPr lang="en-US" sz="1800" kern="1200" dirty="0" err="1" smtClean="0"/>
            <a:t>PaaS</a:t>
          </a:r>
          <a:r>
            <a:rPr lang="en-US" sz="1800" kern="1200" dirty="0" smtClean="0"/>
            <a:t>), and Infrastructure (</a:t>
          </a:r>
          <a:r>
            <a:rPr lang="en-US" sz="1800" kern="1200" dirty="0" err="1" smtClean="0"/>
            <a:t>IaaS</a:t>
          </a:r>
          <a:r>
            <a:rPr lang="en-US" sz="1800" kern="1200" dirty="0" smtClean="0"/>
            <a:t>) layers.</a:t>
          </a:r>
          <a:endParaRPr lang="en-US" sz="1800" b="0" kern="1200" dirty="0"/>
        </a:p>
        <a:p>
          <a:pPr marL="171450" lvl="1" indent="-171450" algn="l" defTabSz="800100">
            <a:lnSpc>
              <a:spcPct val="90000"/>
            </a:lnSpc>
            <a:spcBef>
              <a:spcPct val="0"/>
            </a:spcBef>
            <a:spcAft>
              <a:spcPct val="15000"/>
            </a:spcAft>
            <a:buChar char="••"/>
          </a:pPr>
          <a:r>
            <a:rPr lang="en-US" sz="1800" kern="1200" dirty="0" smtClean="0"/>
            <a:t>Google Compute Engine was released in preview</a:t>
          </a:r>
          <a:endParaRPr lang="en-US" sz="1800" b="0" kern="1200" dirty="0"/>
        </a:p>
      </dsp:txBody>
      <dsp:txXfrm rot="-5400000">
        <a:off x="1359291" y="2447470"/>
        <a:ext cx="6273419" cy="1957669"/>
      </dsp:txXfrm>
    </dsp:sp>
    <dsp:sp modelId="{F5034101-5B7D-4FE7-B47A-5A48CF39606B}">
      <dsp:nvSpPr>
        <dsp:cNvPr id="0" name=""/>
        <dsp:cNvSpPr/>
      </dsp:nvSpPr>
      <dsp:spPr>
        <a:xfrm>
          <a:off x="137" y="2451254"/>
          <a:ext cx="1359153" cy="1950101"/>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2012</a:t>
          </a:r>
          <a:endParaRPr lang="en-US" sz="2400" kern="1200" dirty="0"/>
        </a:p>
      </dsp:txBody>
      <dsp:txXfrm>
        <a:off x="66485" y="2517602"/>
        <a:ext cx="1226457" cy="1817405"/>
      </dsp:txXfrm>
    </dsp:sp>
    <dsp:sp modelId="{8F4B390A-4C0D-46C4-830A-C92859057705}">
      <dsp:nvSpPr>
        <dsp:cNvPr id="0" name=""/>
        <dsp:cNvSpPr/>
      </dsp:nvSpPr>
      <dsp:spPr>
        <a:xfrm rot="5400000">
          <a:off x="4044626" y="1642270"/>
          <a:ext cx="834427" cy="6334863"/>
        </a:xfrm>
        <a:prstGeom prst="round2Same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Linux is most used on Microsoft Azure.</a:t>
          </a:r>
          <a:r>
            <a:rPr lang="en-IN" sz="1800" kern="1200" dirty="0" smtClean="0"/>
            <a:t> </a:t>
          </a:r>
          <a:endParaRPr lang="en-IN" sz="1800" kern="1200" dirty="0"/>
        </a:p>
      </dsp:txBody>
      <dsp:txXfrm rot="-5400000">
        <a:off x="1294409" y="4433221"/>
        <a:ext cx="6294130" cy="752961"/>
      </dsp:txXfrm>
    </dsp:sp>
    <dsp:sp modelId="{016316FB-7C19-4A8E-BA0E-619E8F818B07}">
      <dsp:nvSpPr>
        <dsp:cNvPr id="0" name=""/>
        <dsp:cNvSpPr/>
      </dsp:nvSpPr>
      <dsp:spPr>
        <a:xfrm>
          <a:off x="0" y="4529083"/>
          <a:ext cx="1297264" cy="72750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2019</a:t>
          </a:r>
          <a:endParaRPr lang="en-IN" sz="3500" kern="1200" dirty="0"/>
        </a:p>
      </dsp:txBody>
      <dsp:txXfrm>
        <a:off x="35514" y="4564597"/>
        <a:ext cx="1226236" cy="6564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45AF3-74EA-481D-9B82-44C16316AECF}">
      <dsp:nvSpPr>
        <dsp:cNvPr id="0" name=""/>
        <dsp:cNvSpPr/>
      </dsp:nvSpPr>
      <dsp:spPr>
        <a:xfrm>
          <a:off x="0" y="305079"/>
          <a:ext cx="3456384" cy="453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51B63A-5948-494E-9750-0D461BEB8EFA}">
      <dsp:nvSpPr>
        <dsp:cNvPr id="0" name=""/>
        <dsp:cNvSpPr/>
      </dsp:nvSpPr>
      <dsp:spPr>
        <a:xfrm>
          <a:off x="172819" y="39399"/>
          <a:ext cx="2419468"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Infrastructure as a Service</a:t>
          </a:r>
          <a:endParaRPr lang="en-IN" sz="1600" kern="1200" dirty="0"/>
        </a:p>
      </dsp:txBody>
      <dsp:txXfrm>
        <a:off x="198758" y="65338"/>
        <a:ext cx="2367590" cy="479482"/>
      </dsp:txXfrm>
    </dsp:sp>
    <dsp:sp modelId="{0E277CD1-C99D-439A-AA42-EACEE896E5A2}">
      <dsp:nvSpPr>
        <dsp:cNvPr id="0" name=""/>
        <dsp:cNvSpPr/>
      </dsp:nvSpPr>
      <dsp:spPr>
        <a:xfrm>
          <a:off x="0" y="1121559"/>
          <a:ext cx="3456384" cy="4536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DC708566-DC72-49DF-A506-CAB8BA4F0D80}">
      <dsp:nvSpPr>
        <dsp:cNvPr id="0" name=""/>
        <dsp:cNvSpPr/>
      </dsp:nvSpPr>
      <dsp:spPr>
        <a:xfrm>
          <a:off x="172819" y="855879"/>
          <a:ext cx="2419468" cy="53136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Platform as a Service</a:t>
          </a:r>
          <a:endParaRPr lang="en-IN" sz="1600" kern="1200" dirty="0"/>
        </a:p>
      </dsp:txBody>
      <dsp:txXfrm>
        <a:off x="198758" y="881818"/>
        <a:ext cx="2367590" cy="479482"/>
      </dsp:txXfrm>
    </dsp:sp>
    <dsp:sp modelId="{D985D7B2-DE29-4CE1-A719-8332FDB41A35}">
      <dsp:nvSpPr>
        <dsp:cNvPr id="0" name=""/>
        <dsp:cNvSpPr/>
      </dsp:nvSpPr>
      <dsp:spPr>
        <a:xfrm>
          <a:off x="0" y="1938039"/>
          <a:ext cx="3456384" cy="4536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2A56E8AB-26F3-4840-BDE9-8F83EAA5C369}">
      <dsp:nvSpPr>
        <dsp:cNvPr id="0" name=""/>
        <dsp:cNvSpPr/>
      </dsp:nvSpPr>
      <dsp:spPr>
        <a:xfrm>
          <a:off x="172819" y="1672359"/>
          <a:ext cx="2419468" cy="53136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Software as a Service </a:t>
          </a:r>
          <a:endParaRPr lang="en-IN" sz="1600" kern="1200" dirty="0"/>
        </a:p>
      </dsp:txBody>
      <dsp:txXfrm>
        <a:off x="198758" y="1698298"/>
        <a:ext cx="2367590" cy="479482"/>
      </dsp:txXfrm>
    </dsp:sp>
    <dsp:sp modelId="{CD22B0FC-26F5-48F3-8AC2-9C22AF3CD6FB}">
      <dsp:nvSpPr>
        <dsp:cNvPr id="0" name=""/>
        <dsp:cNvSpPr/>
      </dsp:nvSpPr>
      <dsp:spPr>
        <a:xfrm>
          <a:off x="0" y="2754520"/>
          <a:ext cx="3456384" cy="4536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413D2798-A72C-4350-A25D-B0D605E627D7}">
      <dsp:nvSpPr>
        <dsp:cNvPr id="0" name=""/>
        <dsp:cNvSpPr/>
      </dsp:nvSpPr>
      <dsp:spPr>
        <a:xfrm>
          <a:off x="172819" y="2488840"/>
          <a:ext cx="2419468" cy="53136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err="1" smtClean="0"/>
            <a:t>IdaaS</a:t>
          </a:r>
          <a:r>
            <a:rPr lang="en-US" sz="1600" b="1" kern="1200" dirty="0" smtClean="0"/>
            <a:t>, Identity as a Service </a:t>
          </a:r>
          <a:endParaRPr lang="en-IN" sz="1600" kern="1200" dirty="0"/>
        </a:p>
      </dsp:txBody>
      <dsp:txXfrm>
        <a:off x="198758" y="2514779"/>
        <a:ext cx="2367590" cy="479482"/>
      </dsp:txXfrm>
    </dsp:sp>
    <dsp:sp modelId="{6E1F8A91-FABA-45DB-9F26-4E4C72C54886}">
      <dsp:nvSpPr>
        <dsp:cNvPr id="0" name=""/>
        <dsp:cNvSpPr/>
      </dsp:nvSpPr>
      <dsp:spPr>
        <a:xfrm>
          <a:off x="0" y="3571000"/>
          <a:ext cx="3456384" cy="4536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4D2A2E02-C657-4456-A51F-162AEC582248}">
      <dsp:nvSpPr>
        <dsp:cNvPr id="0" name=""/>
        <dsp:cNvSpPr/>
      </dsp:nvSpPr>
      <dsp:spPr>
        <a:xfrm>
          <a:off x="172819" y="3305320"/>
          <a:ext cx="2419468" cy="5313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smtClean="0"/>
            <a:t>CmaaS, Compliance as a Service</a:t>
          </a:r>
          <a:endParaRPr lang="en-IN" sz="1600" kern="1200" dirty="0"/>
        </a:p>
      </dsp:txBody>
      <dsp:txXfrm>
        <a:off x="198758" y="3331259"/>
        <a:ext cx="2367590"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45AF3-74EA-481D-9B82-44C16316AECF}">
      <dsp:nvSpPr>
        <dsp:cNvPr id="0" name=""/>
        <dsp:cNvSpPr/>
      </dsp:nvSpPr>
      <dsp:spPr>
        <a:xfrm>
          <a:off x="0" y="347020"/>
          <a:ext cx="3456384" cy="579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51B63A-5948-494E-9750-0D461BEB8EFA}">
      <dsp:nvSpPr>
        <dsp:cNvPr id="0" name=""/>
        <dsp:cNvSpPr/>
      </dsp:nvSpPr>
      <dsp:spPr>
        <a:xfrm>
          <a:off x="144015" y="3"/>
          <a:ext cx="2419468" cy="678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Public Cloud</a:t>
          </a:r>
          <a:endParaRPr lang="en-IN" sz="1600" kern="1200" dirty="0"/>
        </a:p>
      </dsp:txBody>
      <dsp:txXfrm>
        <a:off x="177159" y="33147"/>
        <a:ext cx="2353180" cy="612672"/>
      </dsp:txXfrm>
    </dsp:sp>
    <dsp:sp modelId="{0E277CD1-C99D-439A-AA42-EACEE896E5A2}">
      <dsp:nvSpPr>
        <dsp:cNvPr id="0" name=""/>
        <dsp:cNvSpPr/>
      </dsp:nvSpPr>
      <dsp:spPr>
        <a:xfrm>
          <a:off x="0" y="1390300"/>
          <a:ext cx="3456384" cy="579600"/>
        </a:xfrm>
        <a:prstGeom prst="rect">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DC708566-DC72-49DF-A506-CAB8BA4F0D80}">
      <dsp:nvSpPr>
        <dsp:cNvPr id="0" name=""/>
        <dsp:cNvSpPr/>
      </dsp:nvSpPr>
      <dsp:spPr>
        <a:xfrm>
          <a:off x="172819" y="1050819"/>
          <a:ext cx="2419468" cy="67896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Private Cloud</a:t>
          </a:r>
          <a:endParaRPr lang="en-IN" sz="1600" kern="1200" dirty="0"/>
        </a:p>
      </dsp:txBody>
      <dsp:txXfrm>
        <a:off x="205963" y="1083963"/>
        <a:ext cx="2353180" cy="612672"/>
      </dsp:txXfrm>
    </dsp:sp>
    <dsp:sp modelId="{D985D7B2-DE29-4CE1-A719-8332FDB41A35}">
      <dsp:nvSpPr>
        <dsp:cNvPr id="0" name=""/>
        <dsp:cNvSpPr/>
      </dsp:nvSpPr>
      <dsp:spPr>
        <a:xfrm>
          <a:off x="0" y="2433580"/>
          <a:ext cx="3456384" cy="579600"/>
        </a:xfrm>
        <a:prstGeom prst="rect">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2A56E8AB-26F3-4840-BDE9-8F83EAA5C369}">
      <dsp:nvSpPr>
        <dsp:cNvPr id="0" name=""/>
        <dsp:cNvSpPr/>
      </dsp:nvSpPr>
      <dsp:spPr>
        <a:xfrm>
          <a:off x="172819" y="2094100"/>
          <a:ext cx="2419468" cy="67896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Hybrid Cloud</a:t>
          </a:r>
          <a:endParaRPr lang="en-IN" sz="1600" kern="1200" dirty="0"/>
        </a:p>
      </dsp:txBody>
      <dsp:txXfrm>
        <a:off x="205963" y="2127244"/>
        <a:ext cx="2353180" cy="612672"/>
      </dsp:txXfrm>
    </dsp:sp>
    <dsp:sp modelId="{CD22B0FC-26F5-48F3-8AC2-9C22AF3CD6FB}">
      <dsp:nvSpPr>
        <dsp:cNvPr id="0" name=""/>
        <dsp:cNvSpPr/>
      </dsp:nvSpPr>
      <dsp:spPr>
        <a:xfrm>
          <a:off x="0" y="3476860"/>
          <a:ext cx="3456384" cy="5796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413D2798-A72C-4350-A25D-B0D605E627D7}">
      <dsp:nvSpPr>
        <dsp:cNvPr id="0" name=""/>
        <dsp:cNvSpPr/>
      </dsp:nvSpPr>
      <dsp:spPr>
        <a:xfrm>
          <a:off x="172819" y="3137380"/>
          <a:ext cx="2419468" cy="6789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50" tIns="0" rIns="91450" bIns="0" numCol="1" spcCol="1270" anchor="ctr" anchorCtr="0">
          <a:noAutofit/>
        </a:bodyPr>
        <a:lstStyle/>
        <a:p>
          <a:pPr lvl="0" algn="l" defTabSz="711200">
            <a:lnSpc>
              <a:spcPct val="90000"/>
            </a:lnSpc>
            <a:spcBef>
              <a:spcPct val="0"/>
            </a:spcBef>
            <a:spcAft>
              <a:spcPct val="35000"/>
            </a:spcAft>
          </a:pPr>
          <a:r>
            <a:rPr lang="en-US" sz="1600" b="1" kern="1200" dirty="0" smtClean="0"/>
            <a:t>Multi-Cloud </a:t>
          </a:r>
          <a:endParaRPr lang="en-IN" sz="1600" kern="1200" dirty="0"/>
        </a:p>
      </dsp:txBody>
      <dsp:txXfrm>
        <a:off x="205963" y="3170524"/>
        <a:ext cx="235318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7/20/2021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1835440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7/20/2021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3586957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b="0" dirty="0" smtClean="0"/>
              <a:t>Right-click on a slide to add sections.</a:t>
            </a:r>
            <a:r>
              <a:rPr lang="en-US" sz="1200" b="0" baseline="0" dirty="0" smtClean="0"/>
              <a:t> Sections can help to organize your slides or facilitate collaboration between multiple authors.</a:t>
            </a:r>
            <a:endParaRPr lang="en-US" sz="1200" b="0" dirty="0" smtClean="0"/>
          </a:p>
          <a:p>
            <a:pPr lvl="0"/>
            <a:endParaRPr lang="en-US" sz="1200" b="1" dirty="0" smtClean="0"/>
          </a:p>
          <a:p>
            <a:pPr lvl="0"/>
            <a:r>
              <a:rPr lang="en-US" sz="1200" b="1" dirty="0" smtClean="0"/>
              <a:t>Notes</a:t>
            </a:r>
          </a:p>
          <a:p>
            <a:pPr lvl="0"/>
            <a:r>
              <a:rPr lang="en-US" sz="1200" dirty="0" smtClean="0"/>
              <a:t>Use the Notes section for delivery notes or to provide additional details for the audience.</a:t>
            </a:r>
            <a:r>
              <a:rPr lang="en-US" sz="1200" baseline="0" dirty="0" smtClean="0"/>
              <a:t> View these notes in Presentation View during your presentation. </a:t>
            </a:r>
          </a:p>
          <a:p>
            <a:pPr lvl="0">
              <a:buFontTx/>
              <a:buNone/>
            </a:pPr>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extLst>
      <p:ext uri="{BB962C8B-B14F-4D97-AF65-F5344CB8AC3E}">
        <p14:creationId xmlns:p14="http://schemas.microsoft.com/office/powerpoint/2010/main" val="1376225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0963" name="Rectangle 25"/>
          <p:cNvSpPr>
            <a:spLocks noGrp="1" noChangeArrowheads="1"/>
          </p:cNvSpPr>
          <p:nvPr>
            <p:ph type="ftr" sz="quarter" idx="4"/>
          </p:nvPr>
        </p:nvSpPr>
        <p:spPr>
          <a:noFill/>
        </p:spPr>
        <p:txBody>
          <a:bodyPr/>
          <a:lstStyle/>
          <a:p>
            <a:r>
              <a:rPr lang="en-US" dirty="0" smtClean="0"/>
              <a:t>Microsoft Confidential</a:t>
            </a:r>
          </a:p>
        </p:txBody>
      </p:sp>
      <p:sp>
        <p:nvSpPr>
          <p:cNvPr id="40964" name="Rectangle 26"/>
          <p:cNvSpPr>
            <a:spLocks noGrp="1" noChangeArrowheads="1"/>
          </p:cNvSpPr>
          <p:nvPr>
            <p:ph type="sldNum" sz="quarter" idx="5"/>
          </p:nvPr>
        </p:nvSpPr>
        <p:spPr>
          <a:noFill/>
        </p:spPr>
        <p:txBody>
          <a:bodyPr/>
          <a:lstStyle/>
          <a:p>
            <a:fld id="{85CEDE57-F8FE-4B43-B511-2E9F76624F74}" type="slidenum">
              <a:rPr lang="en-US" smtClean="0"/>
              <a:pPr/>
              <a:t>68</a:t>
            </a:fld>
            <a:endParaRPr lang="en-US" dirty="0" smtClean="0"/>
          </a:p>
        </p:txBody>
      </p:sp>
      <p:sp>
        <p:nvSpPr>
          <p:cNvPr id="40965" name="Rectangle 2"/>
          <p:cNvSpPr>
            <a:spLocks noGrp="1" noRot="1" noChangeAspect="1" noChangeArrowheads="1" noTextEdit="1"/>
          </p:cNvSpPr>
          <p:nvPr>
            <p:ph type="sldImg"/>
          </p:nvPr>
        </p:nvSpPr>
        <p:spPr>
          <a:xfrm>
            <a:off x="1157288" y="449263"/>
            <a:ext cx="4541837" cy="3408362"/>
          </a:xfrm>
          <a:ln/>
        </p:spPr>
      </p:sp>
      <p:sp>
        <p:nvSpPr>
          <p:cNvPr id="40966" name="Rectangle 3"/>
          <p:cNvSpPr>
            <a:spLocks noGrp="1" noChangeArrowheads="1"/>
          </p:cNvSpPr>
          <p:nvPr>
            <p:ph type="body" idx="1"/>
          </p:nvPr>
        </p:nvSpPr>
        <p:spPr>
          <a:xfrm>
            <a:off x="307492" y="4139472"/>
            <a:ext cx="6261652" cy="4593861"/>
          </a:xfrm>
          <a:noFill/>
          <a:ln/>
        </p:spPr>
        <p:txBody>
          <a:bodyPr/>
          <a:lstStyle/>
          <a:p>
            <a:pPr>
              <a:buFontTx/>
              <a:buNone/>
            </a:pPr>
            <a:endParaRPr lang="en-US" dirty="0" smtClean="0"/>
          </a:p>
        </p:txBody>
      </p:sp>
    </p:spTree>
    <p:extLst>
      <p:ext uri="{BB962C8B-B14F-4D97-AF65-F5344CB8AC3E}">
        <p14:creationId xmlns:p14="http://schemas.microsoft.com/office/powerpoint/2010/main" val="173663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1987" name="Rectangle 25"/>
          <p:cNvSpPr>
            <a:spLocks noGrp="1" noChangeArrowheads="1"/>
          </p:cNvSpPr>
          <p:nvPr>
            <p:ph type="ftr" sz="quarter" idx="4"/>
          </p:nvPr>
        </p:nvSpPr>
        <p:spPr>
          <a:noFill/>
        </p:spPr>
        <p:txBody>
          <a:bodyPr/>
          <a:lstStyle/>
          <a:p>
            <a:r>
              <a:rPr lang="en-US" dirty="0" smtClean="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105</a:t>
            </a:fld>
            <a:endParaRPr lang="en-US" dirty="0" smtClean="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smtClean="0"/>
          </a:p>
        </p:txBody>
      </p:sp>
    </p:spTree>
    <p:extLst>
      <p:ext uri="{BB962C8B-B14F-4D97-AF65-F5344CB8AC3E}">
        <p14:creationId xmlns:p14="http://schemas.microsoft.com/office/powerpoint/2010/main" val="235285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smtClean="0"/>
              <a:t>Give a brief overview of the presentation.</a:t>
            </a:r>
            <a:r>
              <a:rPr lang="en-US" baseline="0" dirty="0" smtClean="0"/>
              <a:t> D</a:t>
            </a:r>
            <a:r>
              <a:rPr lang="en-US" dirty="0" smtClean="0"/>
              <a:t>escribe the major focus of the presentation and why it is important.</a:t>
            </a:r>
          </a:p>
          <a:p>
            <a:pPr>
              <a:lnSpc>
                <a:spcPct val="80000"/>
              </a:lnSpc>
            </a:pPr>
            <a:r>
              <a:rPr lang="en-US" dirty="0" smtClean="0"/>
              <a:t>Introduce each of the major topics.</a:t>
            </a:r>
          </a:p>
          <a:p>
            <a:r>
              <a:rPr lang="en-US" dirty="0" smtClean="0"/>
              <a:t>To provide a road map for the audience, you</a:t>
            </a:r>
            <a:r>
              <a:rPr lang="en-US" baseline="0" dirty="0" smtClean="0"/>
              <a:t> can </a:t>
            </a:r>
            <a:r>
              <a:rPr lang="en-US" dirty="0" smtClean="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extLst>
      <p:ext uri="{BB962C8B-B14F-4D97-AF65-F5344CB8AC3E}">
        <p14:creationId xmlns:p14="http://schemas.microsoft.com/office/powerpoint/2010/main" val="1100078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smtClean="0"/>
              <a:t>Give a brief overview of the presentation.</a:t>
            </a:r>
            <a:r>
              <a:rPr lang="en-US" baseline="0" dirty="0" smtClean="0"/>
              <a:t> D</a:t>
            </a:r>
            <a:r>
              <a:rPr lang="en-US" dirty="0" smtClean="0"/>
              <a:t>escribe the major focus of the presentation and why it is important.</a:t>
            </a:r>
          </a:p>
          <a:p>
            <a:pPr>
              <a:lnSpc>
                <a:spcPct val="80000"/>
              </a:lnSpc>
            </a:pPr>
            <a:r>
              <a:rPr lang="en-US" dirty="0" smtClean="0"/>
              <a:t>Introduce each of the major topics.</a:t>
            </a:r>
          </a:p>
          <a:p>
            <a:r>
              <a:rPr lang="en-US" dirty="0" smtClean="0"/>
              <a:t>To provide a road map for the audience, you</a:t>
            </a:r>
            <a:r>
              <a:rPr lang="en-US" baseline="0" dirty="0" smtClean="0"/>
              <a:t> can </a:t>
            </a:r>
            <a:r>
              <a:rPr lang="en-US" dirty="0" smtClean="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3</a:t>
            </a:fld>
            <a:endParaRPr lang="en-US"/>
          </a:p>
        </p:txBody>
      </p:sp>
    </p:spTree>
    <p:extLst>
      <p:ext uri="{BB962C8B-B14F-4D97-AF65-F5344CB8AC3E}">
        <p14:creationId xmlns:p14="http://schemas.microsoft.com/office/powerpoint/2010/main" val="295992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smtClean="0"/>
              <a:t>Give a brief overview of the presentation.</a:t>
            </a:r>
            <a:r>
              <a:rPr lang="en-US" baseline="0" dirty="0" smtClean="0"/>
              <a:t> D</a:t>
            </a:r>
            <a:r>
              <a:rPr lang="en-US" dirty="0" smtClean="0"/>
              <a:t>escribe the major focus of the presentation and why it is important.</a:t>
            </a:r>
          </a:p>
          <a:p>
            <a:pPr>
              <a:lnSpc>
                <a:spcPct val="80000"/>
              </a:lnSpc>
            </a:pPr>
            <a:r>
              <a:rPr lang="en-US" dirty="0" smtClean="0"/>
              <a:t>Introduce each of the major topics.</a:t>
            </a:r>
          </a:p>
          <a:p>
            <a:r>
              <a:rPr lang="en-US" dirty="0" smtClean="0"/>
              <a:t>To provide a road map for the audience, you</a:t>
            </a:r>
            <a:r>
              <a:rPr lang="en-US" baseline="0" dirty="0" smtClean="0"/>
              <a:t> can </a:t>
            </a:r>
            <a:r>
              <a:rPr lang="en-US" dirty="0" smtClean="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4</a:t>
            </a:fld>
            <a:endParaRPr lang="en-US"/>
          </a:p>
        </p:txBody>
      </p:sp>
    </p:spTree>
    <p:extLst>
      <p:ext uri="{BB962C8B-B14F-4D97-AF65-F5344CB8AC3E}">
        <p14:creationId xmlns:p14="http://schemas.microsoft.com/office/powerpoint/2010/main" val="6812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dirty="0" smtClean="0"/>
              <a:t>This is another option</a:t>
            </a:r>
            <a:r>
              <a:rPr lang="en-US" sz="1200" baseline="0" dirty="0" smtClean="0"/>
              <a:t> for an Overview slide.</a:t>
            </a:r>
            <a:endParaRPr lang="en-US" sz="1200" dirty="0" smtClean="0"/>
          </a:p>
          <a:p>
            <a:pPr marL="228600" indent="-228600">
              <a:buFont typeface="+mj-lt"/>
              <a:buNone/>
            </a:pPr>
            <a:endParaRPr lang="en-US" sz="1200" dirty="0"/>
          </a:p>
        </p:txBody>
      </p:sp>
      <p:sp>
        <p:nvSpPr>
          <p:cNvPr id="5" name="Slide Image Placeholder 4"/>
          <p:cNvSpPr>
            <a:spLocks noGrp="1" noRot="1" noChangeAspect="1"/>
          </p:cNvSpPr>
          <p:nvPr>
            <p:ph type="sldImg"/>
          </p:nvPr>
        </p:nvSpPr>
        <p:spPr>
          <a:xfrm>
            <a:off x="539750" y="503238"/>
            <a:ext cx="3143250" cy="2359025"/>
          </a:xfrm>
        </p:spPr>
      </p:sp>
    </p:spTree>
    <p:extLst>
      <p:ext uri="{BB962C8B-B14F-4D97-AF65-F5344CB8AC3E}">
        <p14:creationId xmlns:p14="http://schemas.microsoft.com/office/powerpoint/2010/main" val="368933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dirty="0" smtClean="0"/>
              <a:t>This is another option</a:t>
            </a:r>
            <a:r>
              <a:rPr lang="en-US" sz="1200" baseline="0" dirty="0" smtClean="0"/>
              <a:t> for an Overview slide.</a:t>
            </a:r>
            <a:endParaRPr lang="en-US" sz="1200" dirty="0" smtClean="0"/>
          </a:p>
          <a:p>
            <a:pPr marL="228600" indent="-228600">
              <a:buFont typeface="+mj-lt"/>
              <a:buNone/>
            </a:pPr>
            <a:endParaRPr lang="en-US" sz="1200" dirty="0"/>
          </a:p>
        </p:txBody>
      </p:sp>
      <p:sp>
        <p:nvSpPr>
          <p:cNvPr id="5" name="Slide Image Placeholder 4"/>
          <p:cNvSpPr>
            <a:spLocks noGrp="1" noRot="1" noChangeAspect="1"/>
          </p:cNvSpPr>
          <p:nvPr>
            <p:ph type="sldImg"/>
          </p:nvPr>
        </p:nvSpPr>
        <p:spPr>
          <a:xfrm>
            <a:off x="539750" y="503238"/>
            <a:ext cx="3143250" cy="2359025"/>
          </a:xfrm>
        </p:spPr>
      </p:sp>
    </p:spTree>
    <p:extLst>
      <p:ext uri="{BB962C8B-B14F-4D97-AF65-F5344CB8AC3E}">
        <p14:creationId xmlns:p14="http://schemas.microsoft.com/office/powerpoint/2010/main" val="314993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slides to each topic section as necessary, including slides with tables, graphs, and images. </a:t>
            </a:r>
          </a:p>
          <a:p>
            <a:r>
              <a:rPr lang="en-US" dirty="0" smtClean="0"/>
              <a:t>See next section for sample</a:t>
            </a:r>
            <a:r>
              <a:rPr lang="en-US" baseline="0" dirty="0" smtClean="0"/>
              <a:t> </a:t>
            </a:r>
            <a:r>
              <a:rPr lang="en-US" dirty="0" smtClean="0"/>
              <a:t>table,</a:t>
            </a:r>
            <a:r>
              <a:rPr lang="en-US" baseline="0" dirty="0" smtClean="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7</a:t>
            </a:fld>
            <a:endParaRPr lang="en-US"/>
          </a:p>
        </p:txBody>
      </p:sp>
    </p:spTree>
    <p:extLst>
      <p:ext uri="{BB962C8B-B14F-4D97-AF65-F5344CB8AC3E}">
        <p14:creationId xmlns:p14="http://schemas.microsoft.com/office/powerpoint/2010/main" val="155063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slides to each topic section as necessary, including slides with tables, graphs, and images. </a:t>
            </a:r>
          </a:p>
          <a:p>
            <a:r>
              <a:rPr lang="en-US" dirty="0" smtClean="0"/>
              <a:t>See next section for sample</a:t>
            </a:r>
            <a:r>
              <a:rPr lang="en-US" baseline="0" dirty="0" smtClean="0"/>
              <a:t> </a:t>
            </a:r>
            <a:r>
              <a:rPr lang="en-US" dirty="0" smtClean="0"/>
              <a:t>table,</a:t>
            </a:r>
            <a:r>
              <a:rPr lang="en-US" baseline="0" dirty="0" smtClean="0"/>
              <a:t> graph, image, and video layouts. </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8</a:t>
            </a:fld>
            <a:endParaRPr lang="en-US"/>
          </a:p>
        </p:txBody>
      </p:sp>
    </p:spTree>
    <p:extLst>
      <p:ext uri="{BB962C8B-B14F-4D97-AF65-F5344CB8AC3E}">
        <p14:creationId xmlns:p14="http://schemas.microsoft.com/office/powerpoint/2010/main" val="43170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1987" name="Rectangle 25"/>
          <p:cNvSpPr>
            <a:spLocks noGrp="1" noChangeArrowheads="1"/>
          </p:cNvSpPr>
          <p:nvPr>
            <p:ph type="ftr" sz="quarter" idx="4"/>
          </p:nvPr>
        </p:nvSpPr>
        <p:spPr>
          <a:noFill/>
        </p:spPr>
        <p:txBody>
          <a:bodyPr/>
          <a:lstStyle/>
          <a:p>
            <a:r>
              <a:rPr lang="en-US" dirty="0" smtClean="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26</a:t>
            </a:fld>
            <a:endParaRPr lang="en-US" dirty="0" smtClean="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smtClean="0"/>
          </a:p>
        </p:txBody>
      </p:sp>
    </p:spTree>
    <p:extLst>
      <p:ext uri="{BB962C8B-B14F-4D97-AF65-F5344CB8AC3E}">
        <p14:creationId xmlns:p14="http://schemas.microsoft.com/office/powerpoint/2010/main" val="983039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pic>
        <p:nvPicPr>
          <p:cNvPr id="6" name="Picture 5"/>
          <p:cNvPicPr>
            <a:picLocks noChangeAspect="1" noChangeArrowheads="1"/>
          </p:cNvPicPr>
          <p:nvPr userDrawn="1"/>
        </p:nvPicPr>
        <p:blipFill>
          <a:blip r:embed="rId2" cstate="print"/>
          <a:srcRect/>
          <a:stretch>
            <a:fillRect/>
          </a:stretch>
        </p:blipFill>
        <p:spPr bwMode="auto">
          <a:xfrm>
            <a:off x="8460432" y="0"/>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pic>
        <p:nvPicPr>
          <p:cNvPr id="5" name="Picture 4"/>
          <p:cNvPicPr>
            <a:picLocks noChangeAspect="1" noChangeArrowheads="1"/>
          </p:cNvPicPr>
          <p:nvPr userDrawn="1"/>
        </p:nvPicPr>
        <p:blipFill>
          <a:blip r:embed="rId2"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7/20/2021</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pic>
        <p:nvPicPr>
          <p:cNvPr id="6" name="Picture 5"/>
          <p:cNvPicPr>
            <a:picLocks noChangeAspect="1" noChangeArrowheads="1"/>
          </p:cNvPicPr>
          <p:nvPr userDrawn="1"/>
        </p:nvPicPr>
        <p:blipFill>
          <a:blip r:embed="rId3"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pic>
        <p:nvPicPr>
          <p:cNvPr id="9" name="Picture 8"/>
          <p:cNvPicPr>
            <a:picLocks noChangeAspect="1" noChangeArrowheads="1"/>
          </p:cNvPicPr>
          <p:nvPr userDrawn="1"/>
        </p:nvPicPr>
        <p:blipFill>
          <a:blip r:embed="rId4" cstate="print"/>
          <a:srcRect/>
          <a:stretch>
            <a:fillRect/>
          </a:stretch>
        </p:blipFill>
        <p:spPr bwMode="auto">
          <a:xfrm>
            <a:off x="7524328" y="5445224"/>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pic>
        <p:nvPicPr>
          <p:cNvPr id="7" name="Picture 6"/>
          <p:cNvPicPr>
            <a:picLocks noChangeAspect="1" noChangeArrowheads="1"/>
          </p:cNvPicPr>
          <p:nvPr userDrawn="1"/>
        </p:nvPicPr>
        <p:blipFill>
          <a:blip r:embed="rId3"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pic>
        <p:nvPicPr>
          <p:cNvPr id="8" name="Picture 7"/>
          <p:cNvPicPr>
            <a:picLocks noChangeAspect="1" noChangeArrowheads="1"/>
          </p:cNvPicPr>
          <p:nvPr userDrawn="1"/>
        </p:nvPicPr>
        <p:blipFill>
          <a:blip r:embed="rId2"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pic>
        <p:nvPicPr>
          <p:cNvPr id="10" name="Picture 9"/>
          <p:cNvPicPr>
            <a:picLocks noChangeAspect="1" noChangeArrowheads="1"/>
          </p:cNvPicPr>
          <p:nvPr userDrawn="1"/>
        </p:nvPicPr>
        <p:blipFill>
          <a:blip r:embed="rId2"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pic>
        <p:nvPicPr>
          <p:cNvPr id="8" name="Picture 7"/>
          <p:cNvPicPr>
            <a:picLocks noChangeAspect="1" noChangeArrowheads="1"/>
          </p:cNvPicPr>
          <p:nvPr userDrawn="1"/>
        </p:nvPicPr>
        <p:blipFill>
          <a:blip r:embed="rId2"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pic>
        <p:nvPicPr>
          <p:cNvPr id="8" name="Picture 7"/>
          <p:cNvPicPr>
            <a:picLocks noChangeAspect="1" noChangeArrowheads="1"/>
          </p:cNvPicPr>
          <p:nvPr userDrawn="1"/>
        </p:nvPicPr>
        <p:blipFill>
          <a:blip r:embed="rId2"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pic>
        <p:nvPicPr>
          <p:cNvPr id="7" name="Picture 6"/>
          <p:cNvPicPr>
            <a:picLocks noChangeAspect="1" noChangeArrowheads="1"/>
          </p:cNvPicPr>
          <p:nvPr userDrawn="1"/>
        </p:nvPicPr>
        <p:blipFill>
          <a:blip r:embed="rId2" cstate="print"/>
          <a:srcRect/>
          <a:stretch>
            <a:fillRect/>
          </a:stretch>
        </p:blipFill>
        <p:spPr bwMode="auto">
          <a:xfrm>
            <a:off x="8525235" y="7735"/>
            <a:ext cx="609600" cy="685799"/>
          </a:xfrm>
          <a:prstGeom prst="rect">
            <a:avLst/>
          </a:prstGeom>
          <a:noFill/>
          <a:ln w="9525">
            <a:noFill/>
            <a:miter lim="800000"/>
            <a:headEnd/>
            <a:tailEnd/>
          </a:ln>
          <a:effectLst/>
        </p:spPr>
      </p:pic>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7/20/2021</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hyperlink" Target="https://intellipaat.com/blog/tutorial/amazon-web-services-aws-tutorial/definition-of-cloud-computing/" TargetMode="Externa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hyperlink" Target="https://forms.gle/yCP92iUP4D2nFjaK6"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www.w3schools.com/xml/xml_wsdl.asp" TargetMode="External"/><Relationship Id="rId2" Type="http://schemas.openxmlformats.org/officeDocument/2006/relationships/hyperlink" Target="http://www.cleo.com/blog/knowledge-base-web-services" TargetMode="External"/><Relationship Id="rId1" Type="http://schemas.openxmlformats.org/officeDocument/2006/relationships/slideLayout" Target="../slideLayouts/slideLayout3.xml"/><Relationship Id="rId5" Type="http://schemas.openxmlformats.org/officeDocument/2006/relationships/hyperlink" Target="http://www.vxchnge.com/blog/different-types-of-cloud-computing" TargetMode="External"/><Relationship Id="rId4" Type="http://schemas.openxmlformats.org/officeDocument/2006/relationships/hyperlink" Target="http://www.tutorialspoint.com/uddi/uddi_overview.htm" TargetMode="Externa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11.xml"/></Relationships>
</file>

<file path=ppt/slides/_rels/slide11.xml.rels><?xml version="1.0" encoding="UTF-8" standalone="yes"?>
<Relationships xmlns="http://schemas.openxmlformats.org/package/2006/relationships"><Relationship Id="rId2" Type="http://schemas.openxmlformats.org/officeDocument/2006/relationships/hyperlink" Target="https://www.google.com/search?q=examples+of+public+cloud&amp;tbm=isch&amp;source=iu&amp;ictx=1&amp;fir=ONLYcYC0o5LChM,cXOS6ceJHF45TM,_&amp;vet=1&amp;usg=AI4_-kThq5_E_GwXGnigeGfMAZtmLvjC5w&amp;sa=X&amp;ved=2ahUKEwjEyvvC46LvAhXAzTgGHaplACMQ9QF6BAgTEAE#imgrc=ONLYcYC0o5LCh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search?q=examples+of+public+cloud&amp;tbm=isch&amp;source=iu&amp;ictx=1&amp;fir=ONLYcYC0o5LChM,cXOS6ceJHF45TM,_&amp;vet=1&amp;usg=AI4_-kThq5_E_GwXGnigeGfMAZtmLvjC5w&amp;sa=X&amp;ved=2ahUKEwjEyvvC46LvAhXAzTgGHaplACMQ9QF6BAgTEAE#imgrc=ONLYcYC0o5LChM"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techiexpert.com/Topics/cyberattack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hyperlink" Target="https://www.ibm.com/cloud/learn/multicloud"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hyperlink" Target="https://www.vxchnge.com/blog/different-types-of-cloud-computing" TargetMode="External"/><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IN" dirty="0"/>
              <a:t>SITA1503</a:t>
            </a:r>
            <a:r>
              <a:rPr lang="en-US" dirty="0" smtClean="0"/>
              <a:t>                    </a:t>
            </a:r>
            <a:br>
              <a:rPr lang="en-US" dirty="0" smtClean="0"/>
            </a:br>
            <a:r>
              <a:rPr lang="en-US" dirty="0" smtClean="0"/>
              <a:t>Fog and Cloud Computing</a:t>
            </a:r>
            <a:endParaRPr lang="en-US" dirty="0"/>
          </a:p>
        </p:txBody>
      </p:sp>
      <p:sp>
        <p:nvSpPr>
          <p:cNvPr id="3" name="Subtitle 2"/>
          <p:cNvSpPr>
            <a:spLocks noGrp="1"/>
          </p:cNvSpPr>
          <p:nvPr>
            <p:ph type="subTitle" idx="1"/>
            <p:custDataLst>
              <p:tags r:id="rId3"/>
            </p:custDataLst>
          </p:nvPr>
        </p:nvSpPr>
        <p:spPr/>
        <p:txBody>
          <a:bodyPr>
            <a:normAutofit/>
          </a:bodyPr>
          <a:lstStyle/>
          <a:p>
            <a:endParaRPr lang="en-US" sz="2400" dirty="0">
              <a:latin typeface="+mn-lt"/>
            </a:endParaRPr>
          </a:p>
        </p:txBody>
      </p:sp>
      <p:pic>
        <p:nvPicPr>
          <p:cNvPr id="4" name="Picture 3"/>
          <p:cNvPicPr>
            <a:picLocks noChangeAspect="1" noChangeArrowheads="1"/>
          </p:cNvPicPr>
          <p:nvPr/>
        </p:nvPicPr>
        <p:blipFill>
          <a:blip r:embed="rId6" cstate="print"/>
          <a:srcRect/>
          <a:stretch>
            <a:fillRect/>
          </a:stretch>
        </p:blipFill>
        <p:spPr bwMode="auto">
          <a:xfrm>
            <a:off x="4286290" y="263060"/>
            <a:ext cx="1800200" cy="1581764"/>
          </a:xfrm>
          <a:prstGeom prst="rect">
            <a:avLst/>
          </a:prstGeom>
          <a:noFill/>
          <a:ln w="9525">
            <a:noFill/>
            <a:miter lim="800000"/>
            <a:headEnd/>
            <a:tailEnd/>
          </a:ln>
          <a:effectLst/>
        </p:spPr>
      </p:pic>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0"/>
            <a:ext cx="8676456"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424071"/>
      </p:ext>
    </p:extLst>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598" y="205562"/>
            <a:ext cx="7596505" cy="636905"/>
          </a:xfrm>
          <a:prstGeom prst="rect">
            <a:avLst/>
          </a:prstGeom>
        </p:spPr>
        <p:txBody>
          <a:bodyPr vert="horz" wrap="square" lIns="0" tIns="13970" rIns="0" bIns="0" rtlCol="0">
            <a:spAutoFit/>
          </a:bodyPr>
          <a:lstStyle/>
          <a:p>
            <a:pPr marL="12700">
              <a:lnSpc>
                <a:spcPct val="100000"/>
              </a:lnSpc>
              <a:spcBef>
                <a:spcPts val="110"/>
              </a:spcBef>
            </a:pPr>
            <a:r>
              <a:rPr u="heavy" spc="5" dirty="0">
                <a:uFill>
                  <a:solidFill>
                    <a:srgbClr val="000000"/>
                  </a:solidFill>
                </a:uFill>
              </a:rPr>
              <a:t>Optimal</a:t>
            </a:r>
            <a:r>
              <a:rPr u="heavy" spc="-40" dirty="0">
                <a:uFill>
                  <a:solidFill>
                    <a:srgbClr val="000000"/>
                  </a:solidFill>
                </a:uFill>
              </a:rPr>
              <a:t> </a:t>
            </a:r>
            <a:r>
              <a:rPr u="heavy" spc="5" dirty="0">
                <a:uFill>
                  <a:solidFill>
                    <a:srgbClr val="000000"/>
                  </a:solidFill>
                </a:uFill>
              </a:rPr>
              <a:t>allocation</a:t>
            </a:r>
            <a:r>
              <a:rPr u="heavy" spc="-85" dirty="0">
                <a:uFill>
                  <a:solidFill>
                    <a:srgbClr val="000000"/>
                  </a:solidFill>
                </a:uFill>
              </a:rPr>
              <a:t> </a:t>
            </a:r>
            <a:r>
              <a:rPr u="heavy" dirty="0">
                <a:uFill>
                  <a:solidFill>
                    <a:srgbClr val="000000"/>
                  </a:solidFill>
                </a:uFill>
              </a:rPr>
              <a:t>of</a:t>
            </a:r>
            <a:r>
              <a:rPr u="heavy" spc="-25" dirty="0">
                <a:uFill>
                  <a:solidFill>
                    <a:srgbClr val="000000"/>
                  </a:solidFill>
                </a:uFill>
              </a:rPr>
              <a:t> </a:t>
            </a:r>
            <a:r>
              <a:rPr u="heavy" dirty="0">
                <a:uFill>
                  <a:solidFill>
                    <a:srgbClr val="000000"/>
                  </a:solidFill>
                </a:uFill>
              </a:rPr>
              <a:t>cloud</a:t>
            </a:r>
            <a:r>
              <a:rPr u="heavy" spc="-35" dirty="0">
                <a:uFill>
                  <a:solidFill>
                    <a:srgbClr val="000000"/>
                  </a:solidFill>
                </a:uFill>
              </a:rPr>
              <a:t> </a:t>
            </a:r>
            <a:r>
              <a:rPr u="heavy" spc="5" dirty="0">
                <a:uFill>
                  <a:solidFill>
                    <a:srgbClr val="000000"/>
                  </a:solidFill>
                </a:uFill>
              </a:rPr>
              <a:t>models</a:t>
            </a:r>
          </a:p>
        </p:txBody>
      </p:sp>
      <p:pic>
        <p:nvPicPr>
          <p:cNvPr id="3" name="object 3"/>
          <p:cNvPicPr/>
          <p:nvPr/>
        </p:nvPicPr>
        <p:blipFill>
          <a:blip r:embed="rId2" cstate="print"/>
          <a:stretch>
            <a:fillRect/>
          </a:stretch>
        </p:blipFill>
        <p:spPr>
          <a:xfrm>
            <a:off x="865632" y="2057400"/>
            <a:ext cx="7412735" cy="2767584"/>
          </a:xfrm>
          <a:prstGeom prst="rect">
            <a:avLst/>
          </a:prstGeom>
        </p:spPr>
      </p:pic>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F06D4058-7A57-4836-8A3A-2E3CBA0A3DC6}"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100</a:t>
            </a:fld>
            <a:endParaRPr lang="en-IN" dirty="0"/>
          </a:p>
        </p:txBody>
      </p:sp>
    </p:spTree>
    <p:extLst>
      <p:ext uri="{BB962C8B-B14F-4D97-AF65-F5344CB8AC3E}">
        <p14:creationId xmlns:p14="http://schemas.microsoft.com/office/powerpoint/2010/main" val="4257791855"/>
      </p:ext>
    </p:extLst>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allocation in a typical wireless network cloud</a:t>
            </a:r>
            <a:endParaRPr lang="en-IN" dirty="0"/>
          </a:p>
        </p:txBody>
      </p:sp>
      <p:pic>
        <p:nvPicPr>
          <p:cNvPr id="3" name="Picture 2"/>
          <p:cNvPicPr>
            <a:picLocks noChangeAspect="1"/>
          </p:cNvPicPr>
          <p:nvPr/>
        </p:nvPicPr>
        <p:blipFill>
          <a:blip r:embed="rId2"/>
          <a:stretch>
            <a:fillRect/>
          </a:stretch>
        </p:blipFill>
        <p:spPr>
          <a:xfrm>
            <a:off x="847460" y="1556792"/>
            <a:ext cx="7956172" cy="5048955"/>
          </a:xfrm>
          <a:prstGeom prst="rect">
            <a:avLst/>
          </a:prstGeom>
        </p:spPr>
      </p:pic>
    </p:spTree>
    <p:extLst>
      <p:ext uri="{BB962C8B-B14F-4D97-AF65-F5344CB8AC3E}">
        <p14:creationId xmlns:p14="http://schemas.microsoft.com/office/powerpoint/2010/main" val="3315218656"/>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Enabling Technologies</a:t>
            </a:r>
            <a:endParaRPr lang="en-IN" dirty="0"/>
          </a:p>
        </p:txBody>
      </p:sp>
      <p:sp>
        <p:nvSpPr>
          <p:cNvPr id="3" name="Rectangle 2"/>
          <p:cNvSpPr/>
          <p:nvPr/>
        </p:nvSpPr>
        <p:spPr>
          <a:xfrm>
            <a:off x="1115616" y="1268760"/>
            <a:ext cx="6840760" cy="4401205"/>
          </a:xfrm>
          <a:prstGeom prst="rect">
            <a:avLst/>
          </a:prstGeom>
        </p:spPr>
        <p:txBody>
          <a:bodyPr wrap="square">
            <a:spAutoFit/>
          </a:bodyPr>
          <a:lstStyle/>
          <a:p>
            <a:r>
              <a:rPr lang="en-IN" sz="2800" dirty="0">
                <a:solidFill>
                  <a:srgbClr val="34495E"/>
                </a:solidFill>
                <a:latin typeface="Arial" panose="020B0604020202020204" pitchFamily="34" charset="0"/>
              </a:rPr>
              <a:t>The key enabling technologies for </a:t>
            </a:r>
            <a:r>
              <a:rPr lang="en-IN" sz="2800" dirty="0">
                <a:solidFill>
                  <a:srgbClr val="6458C0"/>
                </a:solidFill>
                <a:latin typeface="Arial" panose="020B0604020202020204" pitchFamily="34" charset="0"/>
                <a:hlinkClick r:id="rId2"/>
              </a:rPr>
              <a:t>Cloud Computing</a:t>
            </a:r>
            <a:r>
              <a:rPr lang="en-IN" sz="2800" dirty="0">
                <a:solidFill>
                  <a:srgbClr val="34495E"/>
                </a:solidFill>
                <a:latin typeface="Arial" panose="020B0604020202020204" pitchFamily="34" charset="0"/>
              </a:rPr>
              <a:t> are:</a:t>
            </a:r>
            <a:endParaRPr lang="en-IN" sz="2800" dirty="0">
              <a:solidFill>
                <a:srgbClr val="34495E"/>
              </a:solidFill>
              <a:latin typeface="Ubuntu"/>
            </a:endParaRPr>
          </a:p>
          <a:p>
            <a:pPr>
              <a:buFont typeface="Arial" panose="020B0604020202020204" pitchFamily="34" charset="0"/>
              <a:buChar char="•"/>
            </a:pPr>
            <a:r>
              <a:rPr lang="en-IN" sz="2800" dirty="0">
                <a:solidFill>
                  <a:srgbClr val="34495E"/>
                </a:solidFill>
                <a:latin typeface="Arial" panose="020B0604020202020204" pitchFamily="34" charset="0"/>
              </a:rPr>
              <a:t> Distributed computing (cluster, Grid Computing)</a:t>
            </a:r>
            <a:endParaRPr lang="en-IN" sz="2800" dirty="0">
              <a:solidFill>
                <a:srgbClr val="34495E"/>
              </a:solidFill>
              <a:latin typeface="Ubuntu"/>
            </a:endParaRPr>
          </a:p>
          <a:p>
            <a:pPr>
              <a:buFont typeface="Arial" panose="020B0604020202020204" pitchFamily="34" charset="0"/>
              <a:buChar char="•"/>
            </a:pPr>
            <a:r>
              <a:rPr lang="en-IN" sz="2800" dirty="0">
                <a:solidFill>
                  <a:srgbClr val="34495E"/>
                </a:solidFill>
                <a:latin typeface="Arial" panose="020B0604020202020204" pitchFamily="34" charset="0"/>
              </a:rPr>
              <a:t> Internet technologies (Service-oriented architecture, Web 3.0, etc.)</a:t>
            </a:r>
            <a:endParaRPr lang="en-IN" sz="2800" dirty="0">
              <a:solidFill>
                <a:srgbClr val="34495E"/>
              </a:solidFill>
              <a:latin typeface="Ubuntu"/>
            </a:endParaRPr>
          </a:p>
          <a:p>
            <a:pPr>
              <a:buFont typeface="Arial" panose="020B0604020202020204" pitchFamily="34" charset="0"/>
              <a:buChar char="•"/>
            </a:pPr>
            <a:r>
              <a:rPr lang="en-IN" sz="2800" dirty="0">
                <a:solidFill>
                  <a:srgbClr val="34495E"/>
                </a:solidFill>
                <a:latin typeface="Arial" panose="020B0604020202020204" pitchFamily="34" charset="0"/>
              </a:rPr>
              <a:t> Hardware Technologies (Multi-core chips, Virtualizations, etc.)</a:t>
            </a:r>
            <a:endParaRPr lang="en-IN" sz="2800" dirty="0">
              <a:solidFill>
                <a:srgbClr val="34495E"/>
              </a:solidFill>
              <a:latin typeface="Ubuntu"/>
            </a:endParaRPr>
          </a:p>
          <a:p>
            <a:pPr>
              <a:buFont typeface="Arial" panose="020B0604020202020204" pitchFamily="34" charset="0"/>
              <a:buChar char="•"/>
            </a:pPr>
            <a:r>
              <a:rPr lang="en-IN" sz="2800" dirty="0">
                <a:solidFill>
                  <a:srgbClr val="34495E"/>
                </a:solidFill>
                <a:latin typeface="Arial" panose="020B0604020202020204" pitchFamily="34" charset="0"/>
              </a:rPr>
              <a:t> System Management technologies (Automatics computing)</a:t>
            </a:r>
            <a:endParaRPr lang="en-IN" sz="2800" b="0" i="0" dirty="0">
              <a:solidFill>
                <a:srgbClr val="34495E"/>
              </a:solidFill>
              <a:effectLst/>
              <a:latin typeface="Ubuntu"/>
            </a:endParaRPr>
          </a:p>
        </p:txBody>
      </p:sp>
    </p:spTree>
    <p:extLst>
      <p:ext uri="{BB962C8B-B14F-4D97-AF65-F5344CB8AC3E}">
        <p14:creationId xmlns:p14="http://schemas.microsoft.com/office/powerpoint/2010/main" val="2322896020"/>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442" y="465200"/>
            <a:ext cx="1042669" cy="695325"/>
          </a:xfrm>
          <a:prstGeom prst="rect">
            <a:avLst/>
          </a:prstGeom>
        </p:spPr>
        <p:txBody>
          <a:bodyPr vert="horz" wrap="square" lIns="0" tIns="11430" rIns="0" bIns="0" rtlCol="0">
            <a:spAutoFit/>
          </a:bodyPr>
          <a:lstStyle/>
          <a:p>
            <a:pPr marL="12700">
              <a:lnSpc>
                <a:spcPct val="100000"/>
              </a:lnSpc>
              <a:spcBef>
                <a:spcPts val="90"/>
              </a:spcBef>
            </a:pPr>
            <a:r>
              <a:rPr sz="4400" b="0" spc="-5" dirty="0">
                <a:latin typeface="Calibri"/>
                <a:cs typeface="Calibri"/>
              </a:rPr>
              <a:t>Quiz</a:t>
            </a:r>
            <a:endParaRPr sz="4400">
              <a:latin typeface="Calibri"/>
              <a:cs typeface="Calibri"/>
            </a:endParaRP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609420"/>
            <a:ext cx="6695440" cy="512445"/>
          </a:xfrm>
          <a:prstGeom prst="rect">
            <a:avLst/>
          </a:prstGeom>
        </p:spPr>
        <p:txBody>
          <a:bodyPr vert="horz" wrap="square" lIns="0" tIns="12065" rIns="0" bIns="0" rtlCol="0">
            <a:spAutoFit/>
          </a:bodyPr>
          <a:lstStyle/>
          <a:p>
            <a:pPr marL="356870" indent="-344805">
              <a:lnSpc>
                <a:spcPct val="100000"/>
              </a:lnSpc>
              <a:spcBef>
                <a:spcPts val="95"/>
              </a:spcBef>
              <a:buClr>
                <a:srgbClr val="000000"/>
              </a:buClr>
              <a:buFont typeface="Arial MT"/>
              <a:buChar char="•"/>
              <a:tabLst>
                <a:tab pos="356870" algn="l"/>
                <a:tab pos="357505" algn="l"/>
              </a:tabLst>
            </a:pPr>
            <a:r>
              <a:rPr sz="3200" u="heavy" spc="-10" dirty="0">
                <a:solidFill>
                  <a:srgbClr val="0000FF"/>
                </a:solidFill>
                <a:uFill>
                  <a:solidFill>
                    <a:srgbClr val="0000FF"/>
                  </a:solidFill>
                </a:uFill>
                <a:latin typeface="Calibri"/>
                <a:cs typeface="Calibri"/>
                <a:hlinkClick r:id="rId2"/>
              </a:rPr>
              <a:t>https://forms.gle/yCP92iUP4D2nFjaK6</a:t>
            </a:r>
            <a:endParaRPr sz="3200">
              <a:latin typeface="Calibri"/>
              <a:cs typeface="Calibri"/>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6CF3A20B-C03A-4011-BE04-5166F355F341}"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103</a:t>
            </a:fld>
            <a:endParaRPr lang="en-IN" dirty="0"/>
          </a:p>
        </p:txBody>
      </p:sp>
    </p:spTree>
    <p:extLst>
      <p:ext uri="{BB962C8B-B14F-4D97-AF65-F5344CB8AC3E}">
        <p14:creationId xmlns:p14="http://schemas.microsoft.com/office/powerpoint/2010/main" val="617213481"/>
      </p:ext>
    </p:extLst>
  </p:cSld>
  <p:clrMapOvr>
    <a:masterClrMapping/>
  </p:clrMapOvr>
  <p:transition spd="slow">
    <p:wipe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IN" dirty="0"/>
          </a:p>
        </p:txBody>
      </p:sp>
      <p:sp>
        <p:nvSpPr>
          <p:cNvPr id="3" name="Content Placeholder 2"/>
          <p:cNvSpPr>
            <a:spLocks noGrp="1"/>
          </p:cNvSpPr>
          <p:nvPr>
            <p:ph idx="1"/>
          </p:nvPr>
        </p:nvSpPr>
        <p:spPr/>
        <p:txBody>
          <a:bodyPr>
            <a:normAutofit fontScale="77500" lnSpcReduction="20000"/>
          </a:bodyPr>
          <a:lstStyle/>
          <a:p>
            <a:pPr lvl="0"/>
            <a:r>
              <a:rPr lang="en-US" dirty="0"/>
              <a:t>Cloud concepts : https://en.wikipedia.org/</a:t>
            </a:r>
            <a:endParaRPr lang="en-IN" dirty="0"/>
          </a:p>
          <a:p>
            <a:pPr lvl="0"/>
            <a:r>
              <a:rPr lang="en-US" dirty="0"/>
              <a:t>Web Services: https://</a:t>
            </a:r>
            <a:r>
              <a:rPr lang="en-US" dirty="0">
                <a:hlinkClick r:id="rId2"/>
              </a:rPr>
              <a:t>www.cleo.com/blog/knowledge-base-web-services</a:t>
            </a:r>
            <a:endParaRPr lang="en-IN" dirty="0"/>
          </a:p>
          <a:p>
            <a:pPr lvl="0"/>
            <a:r>
              <a:rPr lang="en-US" dirty="0"/>
              <a:t>WSDL: https://</a:t>
            </a:r>
            <a:r>
              <a:rPr lang="en-US" dirty="0">
                <a:hlinkClick r:id="rId3"/>
              </a:rPr>
              <a:t>www.w3schools.com/xml/xml_wsdl.asp</a:t>
            </a:r>
            <a:endParaRPr lang="en-IN" dirty="0"/>
          </a:p>
          <a:p>
            <a:pPr lvl="0"/>
            <a:r>
              <a:rPr lang="en-US" dirty="0"/>
              <a:t>UDDI: https://</a:t>
            </a:r>
            <a:r>
              <a:rPr lang="en-US" dirty="0">
                <a:hlinkClick r:id="rId4"/>
              </a:rPr>
              <a:t>www.tutorialspoint.com/uddi/uddi_overview.htm</a:t>
            </a:r>
            <a:endParaRPr lang="en-IN" dirty="0"/>
          </a:p>
          <a:p>
            <a:pPr lvl="0"/>
            <a:r>
              <a:rPr lang="en-US" dirty="0"/>
              <a:t>Cloud types: https://</a:t>
            </a:r>
            <a:r>
              <a:rPr lang="en-US" dirty="0">
                <a:hlinkClick r:id="rId5"/>
              </a:rPr>
              <a:t>www.vxchnge.com/blog/different-types-of-cloud-computing</a:t>
            </a:r>
            <a:endParaRPr lang="en-IN" dirty="0"/>
          </a:p>
          <a:p>
            <a:pPr marL="0" indent="0">
              <a:buNone/>
            </a:pPr>
            <a:endParaRPr lang="en-IN" dirty="0"/>
          </a:p>
        </p:txBody>
      </p:sp>
    </p:spTree>
    <p:extLst>
      <p:ext uri="{BB962C8B-B14F-4D97-AF65-F5344CB8AC3E}">
        <p14:creationId xmlns:p14="http://schemas.microsoft.com/office/powerpoint/2010/main" val="1079703260"/>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p:txBody>
          <a:bodyPr>
            <a:normAutofit/>
          </a:bodyPr>
          <a:lstStyle/>
          <a:p>
            <a:pPr>
              <a:defRPr/>
            </a:pPr>
            <a:r>
              <a:rPr lang="en-US" dirty="0" smtClean="0"/>
              <a:t>Questions?</a:t>
            </a:r>
          </a:p>
        </p:txBody>
      </p:sp>
    </p:spTree>
    <p:custDataLst>
      <p:tags r:id="rId1"/>
    </p:custData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IN" dirty="0" smtClean="0"/>
              <a:t>Location </a:t>
            </a:r>
            <a:r>
              <a:rPr lang="en-IN" dirty="0"/>
              <a:t>b</a:t>
            </a:r>
            <a:r>
              <a:rPr lang="en-IN" dirty="0" smtClean="0"/>
              <a:t>ased Cloud types</a:t>
            </a:r>
            <a:endParaRPr lang="en-IN" dirty="0"/>
          </a:p>
        </p:txBody>
      </p:sp>
      <p:sp>
        <p:nvSpPr>
          <p:cNvPr id="3" name="Content Placeholder 2"/>
          <p:cNvSpPr>
            <a:spLocks noGrp="1"/>
          </p:cNvSpPr>
          <p:nvPr>
            <p:ph idx="1"/>
          </p:nvPr>
        </p:nvSpPr>
        <p:spPr>
          <a:xfrm>
            <a:off x="762000" y="980728"/>
            <a:ext cx="8077200" cy="4913049"/>
          </a:xfrm>
        </p:spPr>
        <p:txBody>
          <a:bodyPr>
            <a:normAutofit fontScale="85000" lnSpcReduction="10000"/>
          </a:bodyPr>
          <a:lstStyle/>
          <a:p>
            <a:pPr marL="0" indent="0" algn="just">
              <a:buNone/>
            </a:pPr>
            <a:r>
              <a:rPr lang="en-IN" b="1" dirty="0" smtClean="0"/>
              <a:t>Public cloud</a:t>
            </a:r>
          </a:p>
          <a:p>
            <a:pPr algn="just"/>
            <a:r>
              <a:rPr lang="en-US" dirty="0"/>
              <a:t>The public cloud is defined as computing services offered by third-party providers over the public Internet, making them available to anyone who wants to use or purchase them. They may be free or sold on-demand, allowing customers to pay only per usage for the CPU cycles, storage or bandwidth they consume</a:t>
            </a:r>
            <a:r>
              <a:rPr lang="en-US" dirty="0" smtClean="0"/>
              <a:t>.</a:t>
            </a:r>
          </a:p>
          <a:p>
            <a:pPr marL="0" indent="0" algn="just" fontAlgn="t">
              <a:buNone/>
            </a:pPr>
            <a:r>
              <a:rPr lang="en-IN" b="1" dirty="0" smtClean="0"/>
              <a:t>Examples: </a:t>
            </a:r>
            <a:endParaRPr lang="en-IN" b="1" dirty="0">
              <a:hlinkClick r:id="rId2"/>
            </a:endParaRPr>
          </a:p>
          <a:p>
            <a:pPr algn="just"/>
            <a:r>
              <a:rPr lang="en-IN" dirty="0"/>
              <a:t>Some of the popular </a:t>
            </a:r>
            <a:r>
              <a:rPr lang="en-IN" b="1" dirty="0"/>
              <a:t>examples of public clouds</a:t>
            </a:r>
            <a:r>
              <a:rPr lang="en-IN" dirty="0"/>
              <a:t> include Amazon Elastic </a:t>
            </a:r>
            <a:r>
              <a:rPr lang="en-IN" b="1" dirty="0"/>
              <a:t>Cloud</a:t>
            </a:r>
            <a:r>
              <a:rPr lang="en-IN" dirty="0"/>
              <a:t> Compute(EC2), Google App Engine, Blue </a:t>
            </a:r>
            <a:r>
              <a:rPr lang="en-IN" b="1" dirty="0"/>
              <a:t>Cloud</a:t>
            </a:r>
            <a:r>
              <a:rPr lang="en-IN" dirty="0"/>
              <a:t> by IBM and Azure services Platform by Windows</a:t>
            </a:r>
          </a:p>
          <a:p>
            <a:pPr algn="just"/>
            <a:endParaRPr lang="en-IN" dirty="0"/>
          </a:p>
        </p:txBody>
      </p:sp>
    </p:spTree>
    <p:extLst>
      <p:ext uri="{BB962C8B-B14F-4D97-AF65-F5344CB8AC3E}">
        <p14:creationId xmlns:p14="http://schemas.microsoft.com/office/powerpoint/2010/main" val="2606304158"/>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IN" dirty="0" smtClean="0"/>
              <a:t>Location </a:t>
            </a:r>
            <a:r>
              <a:rPr lang="en-IN" dirty="0"/>
              <a:t>b</a:t>
            </a:r>
            <a:r>
              <a:rPr lang="en-IN" dirty="0" smtClean="0"/>
              <a:t>ased Cloud types</a:t>
            </a:r>
            <a:endParaRPr lang="en-IN" dirty="0"/>
          </a:p>
        </p:txBody>
      </p:sp>
      <p:sp>
        <p:nvSpPr>
          <p:cNvPr id="3" name="Content Placeholder 2"/>
          <p:cNvSpPr>
            <a:spLocks noGrp="1"/>
          </p:cNvSpPr>
          <p:nvPr>
            <p:ph idx="1"/>
          </p:nvPr>
        </p:nvSpPr>
        <p:spPr>
          <a:xfrm>
            <a:off x="762000" y="980729"/>
            <a:ext cx="8130480" cy="3168351"/>
          </a:xfrm>
        </p:spPr>
        <p:txBody>
          <a:bodyPr>
            <a:normAutofit fontScale="70000" lnSpcReduction="20000"/>
          </a:bodyPr>
          <a:lstStyle/>
          <a:p>
            <a:pPr marL="0" indent="0" algn="just">
              <a:buNone/>
            </a:pPr>
            <a:r>
              <a:rPr lang="en-IN" b="1" dirty="0" smtClean="0"/>
              <a:t>Private cloud</a:t>
            </a:r>
          </a:p>
          <a:p>
            <a:pPr marL="0" indent="0" algn="just">
              <a:buNone/>
            </a:pPr>
            <a:r>
              <a:rPr lang="en-US" dirty="0"/>
              <a:t>A private cloud is a single-tenant environment, meaning the organization using it (the tenant) does not share resources with other users. Those resources can be hosted and managed in a variety of ways. The private cloud might be based on resources and infrastructure already present in an organization's on-premises data center or on new, separate infrastructure, which is provided by a third-party organization. In some cases, the single-tenant environment is enabled solely using virtualization software. In any case, the private cloud and its resources are dedicated to a single user or tenant</a:t>
            </a:r>
            <a:r>
              <a:rPr lang="en-US" dirty="0" smtClean="0"/>
              <a:t>.</a:t>
            </a:r>
          </a:p>
          <a:p>
            <a:pPr marL="0" indent="0" algn="just">
              <a:buNone/>
            </a:pPr>
            <a:endParaRPr lang="en-US" b="1" dirty="0"/>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23928" y="4077071"/>
            <a:ext cx="4714875" cy="2337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43608" y="4221088"/>
            <a:ext cx="2592288" cy="2031325"/>
          </a:xfrm>
          <a:prstGeom prst="rect">
            <a:avLst/>
          </a:prstGeom>
          <a:noFill/>
        </p:spPr>
        <p:txBody>
          <a:bodyPr wrap="square" rtlCol="0">
            <a:spAutoFit/>
          </a:bodyPr>
          <a:lstStyle/>
          <a:p>
            <a:pPr algn="just"/>
            <a:r>
              <a:rPr lang="en-IN" b="1" dirty="0"/>
              <a:t>Examples: </a:t>
            </a:r>
            <a:endParaRPr lang="en-IN" b="1" dirty="0">
              <a:hlinkClick r:id="rId3"/>
            </a:endParaRPr>
          </a:p>
          <a:p>
            <a:r>
              <a:rPr lang="en-US" dirty="0"/>
              <a:t>HP Data Centers, Microsoft, </a:t>
            </a:r>
            <a:r>
              <a:rPr lang="en-US" dirty="0" err="1"/>
              <a:t>Elastra</a:t>
            </a:r>
            <a:r>
              <a:rPr lang="en-US" dirty="0"/>
              <a:t>-</a:t>
            </a:r>
            <a:r>
              <a:rPr lang="en-US" b="1" dirty="0"/>
              <a:t>private cloud</a:t>
            </a:r>
            <a:r>
              <a:rPr lang="en-US" dirty="0"/>
              <a:t>, and Ubuntu are the </a:t>
            </a:r>
            <a:r>
              <a:rPr lang="en-US" b="1" dirty="0"/>
              <a:t>example</a:t>
            </a:r>
            <a:r>
              <a:rPr lang="en-US" dirty="0"/>
              <a:t> of a </a:t>
            </a:r>
            <a:r>
              <a:rPr lang="en-US" b="1" dirty="0"/>
              <a:t>private cloud</a:t>
            </a:r>
            <a:r>
              <a:rPr lang="en-US" dirty="0"/>
              <a:t>.</a:t>
            </a:r>
            <a:endParaRPr lang="en-IN" dirty="0"/>
          </a:p>
          <a:p>
            <a:endParaRPr lang="en-IN" dirty="0"/>
          </a:p>
        </p:txBody>
      </p:sp>
    </p:spTree>
    <p:extLst>
      <p:ext uri="{BB962C8B-B14F-4D97-AF65-F5344CB8AC3E}">
        <p14:creationId xmlns:p14="http://schemas.microsoft.com/office/powerpoint/2010/main" val="4128822557"/>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IN" dirty="0" smtClean="0"/>
              <a:t>Location </a:t>
            </a:r>
            <a:r>
              <a:rPr lang="en-IN" dirty="0"/>
              <a:t>b</a:t>
            </a:r>
            <a:r>
              <a:rPr lang="en-IN" dirty="0" smtClean="0"/>
              <a:t>ased Cloud types</a:t>
            </a:r>
            <a:endParaRPr lang="en-IN" dirty="0"/>
          </a:p>
        </p:txBody>
      </p:sp>
      <p:sp>
        <p:nvSpPr>
          <p:cNvPr id="3" name="Content Placeholder 2"/>
          <p:cNvSpPr>
            <a:spLocks noGrp="1"/>
          </p:cNvSpPr>
          <p:nvPr>
            <p:ph idx="1"/>
          </p:nvPr>
        </p:nvSpPr>
        <p:spPr>
          <a:xfrm>
            <a:off x="762000" y="980729"/>
            <a:ext cx="8077200" cy="3888432"/>
          </a:xfrm>
        </p:spPr>
        <p:txBody>
          <a:bodyPr>
            <a:normAutofit lnSpcReduction="10000"/>
          </a:bodyPr>
          <a:lstStyle/>
          <a:p>
            <a:pPr marL="0" indent="0" algn="just">
              <a:buNone/>
            </a:pPr>
            <a:r>
              <a:rPr lang="en-US" b="1" dirty="0" smtClean="0"/>
              <a:t>Hybrid </a:t>
            </a:r>
            <a:r>
              <a:rPr lang="en-US" b="1" dirty="0"/>
              <a:t>cloud</a:t>
            </a:r>
            <a:r>
              <a:rPr lang="en-US" dirty="0"/>
              <a:t> is a solution that combines a private </a:t>
            </a:r>
            <a:r>
              <a:rPr lang="en-US" b="1" dirty="0"/>
              <a:t>cloud</a:t>
            </a:r>
            <a:r>
              <a:rPr lang="en-US" dirty="0"/>
              <a:t> with one or more public </a:t>
            </a:r>
            <a:r>
              <a:rPr lang="en-US" b="1" dirty="0"/>
              <a:t>cloud</a:t>
            </a:r>
            <a:r>
              <a:rPr lang="en-US" dirty="0"/>
              <a:t> services, with proprietary software enabling communication between each distinct service. A </a:t>
            </a:r>
            <a:r>
              <a:rPr lang="en-US" b="1" dirty="0"/>
              <a:t>hybrid cloud</a:t>
            </a:r>
            <a:r>
              <a:rPr lang="en-US" dirty="0"/>
              <a:t> strategy provides businesses with greater flexibility by moving workloads between </a:t>
            </a:r>
            <a:r>
              <a:rPr lang="en-US" b="1" dirty="0"/>
              <a:t>cloud</a:t>
            </a:r>
            <a:r>
              <a:rPr lang="en-US" dirty="0"/>
              <a:t> solutions as needs and costs fluctuate</a:t>
            </a:r>
            <a:r>
              <a:rPr lang="en-US" dirty="0" smtClean="0"/>
              <a:t>.</a:t>
            </a:r>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46398" y="4221088"/>
            <a:ext cx="4448175" cy="2555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967" y="4581128"/>
            <a:ext cx="3096344" cy="2585323"/>
          </a:xfrm>
          <a:prstGeom prst="rect">
            <a:avLst/>
          </a:prstGeom>
          <a:noFill/>
        </p:spPr>
        <p:txBody>
          <a:bodyPr wrap="square" rtlCol="0">
            <a:spAutoFit/>
          </a:bodyPr>
          <a:lstStyle/>
          <a:p>
            <a:r>
              <a:rPr lang="en-IN" sz="2400" b="1" dirty="0" smtClean="0"/>
              <a:t>Hybrid CSPs: </a:t>
            </a:r>
          </a:p>
          <a:p>
            <a:r>
              <a:rPr lang="en-IN" sz="2400" dirty="0" smtClean="0"/>
              <a:t>Amazon</a:t>
            </a:r>
            <a:endParaRPr lang="en-IN" sz="2400" dirty="0"/>
          </a:p>
          <a:p>
            <a:r>
              <a:rPr lang="en-IN" sz="2400" dirty="0"/>
              <a:t>Microsoft</a:t>
            </a:r>
          </a:p>
          <a:p>
            <a:r>
              <a:rPr lang="en-IN" sz="2400" dirty="0"/>
              <a:t>Google</a:t>
            </a:r>
          </a:p>
          <a:p>
            <a:r>
              <a:rPr lang="en-IN" sz="2400" dirty="0"/>
              <a:t>Cisco</a:t>
            </a:r>
          </a:p>
          <a:p>
            <a:r>
              <a:rPr lang="en-IN" sz="2400" dirty="0"/>
              <a:t>NetApp</a:t>
            </a:r>
          </a:p>
          <a:p>
            <a:endParaRPr lang="en-IN" dirty="0"/>
          </a:p>
        </p:txBody>
      </p:sp>
    </p:spTree>
    <p:extLst>
      <p:ext uri="{BB962C8B-B14F-4D97-AF65-F5344CB8AC3E}">
        <p14:creationId xmlns:p14="http://schemas.microsoft.com/office/powerpoint/2010/main" val="570002505"/>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IN" dirty="0" smtClean="0"/>
              <a:t>Location </a:t>
            </a:r>
            <a:r>
              <a:rPr lang="en-IN" dirty="0"/>
              <a:t>b</a:t>
            </a:r>
            <a:r>
              <a:rPr lang="en-IN" dirty="0" smtClean="0"/>
              <a:t>ased Cloud types</a:t>
            </a:r>
            <a:endParaRPr lang="en-IN" dirty="0"/>
          </a:p>
        </p:txBody>
      </p:sp>
      <p:sp>
        <p:nvSpPr>
          <p:cNvPr id="3" name="Content Placeholder 2"/>
          <p:cNvSpPr>
            <a:spLocks noGrp="1"/>
          </p:cNvSpPr>
          <p:nvPr>
            <p:ph idx="1"/>
          </p:nvPr>
        </p:nvSpPr>
        <p:spPr>
          <a:xfrm>
            <a:off x="762000" y="980729"/>
            <a:ext cx="8077200" cy="3456384"/>
          </a:xfrm>
        </p:spPr>
        <p:txBody>
          <a:bodyPr>
            <a:normAutofit fontScale="92500" lnSpcReduction="10000"/>
          </a:bodyPr>
          <a:lstStyle/>
          <a:p>
            <a:pPr algn="just"/>
            <a:r>
              <a:rPr lang="en-US" b="1" dirty="0" smtClean="0"/>
              <a:t>Multi</a:t>
            </a:r>
            <a:r>
              <a:rPr lang="en-US" dirty="0" smtClean="0"/>
              <a:t>-</a:t>
            </a:r>
            <a:r>
              <a:rPr lang="en-US" b="1" dirty="0" smtClean="0"/>
              <a:t>cloud</a:t>
            </a:r>
            <a:r>
              <a:rPr lang="en-US" dirty="0"/>
              <a:t> is the use of two or </a:t>
            </a:r>
            <a:r>
              <a:rPr lang="en-US" dirty="0" smtClean="0"/>
              <a:t>more</a:t>
            </a:r>
            <a:r>
              <a:rPr lang="en-US" dirty="0"/>
              <a:t> </a:t>
            </a:r>
            <a:r>
              <a:rPr lang="en-US" b="1" dirty="0"/>
              <a:t>cloud</a:t>
            </a:r>
            <a:r>
              <a:rPr lang="en-US" dirty="0"/>
              <a:t> computing services from any number of different </a:t>
            </a:r>
            <a:r>
              <a:rPr lang="en-US" b="1" dirty="0"/>
              <a:t>cloud</a:t>
            </a:r>
            <a:r>
              <a:rPr lang="en-US" dirty="0"/>
              <a:t> vendors. A </a:t>
            </a:r>
            <a:r>
              <a:rPr lang="en-US" b="1" dirty="0"/>
              <a:t>multi</a:t>
            </a:r>
            <a:r>
              <a:rPr lang="en-US" dirty="0"/>
              <a:t>-</a:t>
            </a:r>
            <a:r>
              <a:rPr lang="en-US" b="1" dirty="0"/>
              <a:t>cloud</a:t>
            </a:r>
            <a:r>
              <a:rPr lang="en-US" dirty="0"/>
              <a:t> environment could be all-private, all-public or a combination of both. Companies use </a:t>
            </a:r>
            <a:r>
              <a:rPr lang="en-US" b="1" dirty="0"/>
              <a:t>multi</a:t>
            </a:r>
            <a:r>
              <a:rPr lang="en-US" dirty="0"/>
              <a:t>-</a:t>
            </a:r>
            <a:r>
              <a:rPr lang="en-US" b="1" dirty="0"/>
              <a:t>cloud</a:t>
            </a:r>
            <a:r>
              <a:rPr lang="en-US" dirty="0"/>
              <a:t> environments to distribute computing resources and minimize the risk of downtime and data loss.</a:t>
            </a:r>
          </a:p>
          <a:p>
            <a:pPr algn="just"/>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293096"/>
            <a:ext cx="5652120" cy="256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5576" y="4581128"/>
            <a:ext cx="2304256" cy="1477328"/>
          </a:xfrm>
          <a:prstGeom prst="rect">
            <a:avLst/>
          </a:prstGeom>
          <a:noFill/>
        </p:spPr>
        <p:txBody>
          <a:bodyPr wrap="square" rtlCol="0">
            <a:spAutoFit/>
          </a:bodyPr>
          <a:lstStyle/>
          <a:p>
            <a:r>
              <a:rPr lang="en-IN" b="1" dirty="0" smtClean="0"/>
              <a:t>Example:</a:t>
            </a:r>
          </a:p>
          <a:p>
            <a:r>
              <a:rPr lang="en-IN" dirty="0" smtClean="0"/>
              <a:t>Microsoft Azure</a:t>
            </a:r>
          </a:p>
          <a:p>
            <a:r>
              <a:rPr lang="en-IN" dirty="0" err="1" smtClean="0"/>
              <a:t>Vsphere</a:t>
            </a:r>
            <a:endParaRPr lang="en-IN" dirty="0" smtClean="0"/>
          </a:p>
          <a:p>
            <a:r>
              <a:rPr lang="en-IN" dirty="0" err="1" smtClean="0"/>
              <a:t>Vmware</a:t>
            </a:r>
            <a:endParaRPr lang="en-IN" dirty="0" smtClean="0"/>
          </a:p>
          <a:p>
            <a:r>
              <a:rPr lang="en-IN" dirty="0" smtClean="0"/>
              <a:t>AWS</a:t>
            </a:r>
            <a:endParaRPr lang="en-IN" dirty="0"/>
          </a:p>
        </p:txBody>
      </p:sp>
    </p:spTree>
    <p:extLst>
      <p:ext uri="{BB962C8B-B14F-4D97-AF65-F5344CB8AC3E}">
        <p14:creationId xmlns:p14="http://schemas.microsoft.com/office/powerpoint/2010/main" val="3595026781"/>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IN" dirty="0" smtClean="0"/>
              <a:t>Location </a:t>
            </a:r>
            <a:r>
              <a:rPr lang="en-IN" dirty="0"/>
              <a:t>b</a:t>
            </a:r>
            <a:r>
              <a:rPr lang="en-IN" dirty="0" smtClean="0"/>
              <a:t>ased Cloud types</a:t>
            </a:r>
            <a:br>
              <a:rPr lang="en-IN" dirty="0" smtClean="0"/>
            </a:br>
            <a:r>
              <a:rPr lang="en-IN" dirty="0" err="1" smtClean="0"/>
              <a:t>Multicloud</a:t>
            </a:r>
            <a:r>
              <a:rPr lang="en-IN" dirty="0" smtClean="0"/>
              <a:t> </a:t>
            </a:r>
            <a:r>
              <a:rPr lang="en-IN" dirty="0" err="1" smtClean="0"/>
              <a:t>Vs</a:t>
            </a:r>
            <a:r>
              <a:rPr lang="en-IN" dirty="0" smtClean="0"/>
              <a:t> Hybrid cloud</a:t>
            </a:r>
            <a:endParaRPr lang="en-IN" dirty="0"/>
          </a:p>
        </p:txBody>
      </p:sp>
      <p:sp>
        <p:nvSpPr>
          <p:cNvPr id="3" name="Content Placeholder 2"/>
          <p:cNvSpPr>
            <a:spLocks noGrp="1"/>
          </p:cNvSpPr>
          <p:nvPr>
            <p:ph idx="1"/>
          </p:nvPr>
        </p:nvSpPr>
        <p:spPr>
          <a:xfrm>
            <a:off x="762000" y="1844825"/>
            <a:ext cx="8077200" cy="3888432"/>
          </a:xfrm>
        </p:spPr>
        <p:txBody>
          <a:bodyPr>
            <a:normAutofit/>
          </a:bodyPr>
          <a:lstStyle/>
          <a:p>
            <a:pPr marL="0" indent="0" algn="just">
              <a:buNone/>
            </a:pPr>
            <a:r>
              <a:rPr lang="en-US" sz="2000" dirty="0"/>
              <a:t>Hybrid cloud and </a:t>
            </a:r>
            <a:r>
              <a:rPr lang="en-US" sz="2000" dirty="0" err="1"/>
              <a:t>multicloud</a:t>
            </a:r>
            <a:r>
              <a:rPr lang="en-US" sz="2000" dirty="0"/>
              <a:t> may have similar attributes, but at the operational level, there are several differences. Hybrid clouds require more focus on the native operational tools while </a:t>
            </a:r>
            <a:r>
              <a:rPr lang="en-US" sz="2000" dirty="0" err="1"/>
              <a:t>multicloud</a:t>
            </a:r>
            <a:r>
              <a:rPr lang="en-US" sz="2000" dirty="0"/>
              <a:t> required focus and investment on third-party tools. In a </a:t>
            </a:r>
            <a:r>
              <a:rPr lang="en-US" sz="2000" dirty="0" err="1"/>
              <a:t>multicloud</a:t>
            </a:r>
            <a:r>
              <a:rPr lang="en-US" sz="2000" dirty="0"/>
              <a:t> environment, both the cloud vendor and your organization share the responsibility for the data security, while in a hybrid cloud, you have more responsibility as well as control over the data and its security. Also, every cloud has its own benefits and drawbacks, along with associated price tags. Doing a performance analysis of the existing workloads against the service offerings provided by each public cloud can help get an idea of the total cost of ownership (TCO) and return on investment (ROI) and thus selecting the right choice for your organization.</a:t>
            </a:r>
            <a:endParaRPr lang="en-IN" sz="2000" dirty="0"/>
          </a:p>
        </p:txBody>
      </p:sp>
    </p:spTree>
    <p:extLst>
      <p:ext uri="{BB962C8B-B14F-4D97-AF65-F5344CB8AC3E}">
        <p14:creationId xmlns:p14="http://schemas.microsoft.com/office/powerpoint/2010/main" val="12893575"/>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3888432"/>
          </a:xfrm>
        </p:spPr>
        <p:txBody>
          <a:bodyPr>
            <a:normAutofit lnSpcReduction="10000"/>
          </a:bodyPr>
          <a:lstStyle/>
          <a:p>
            <a:pPr marL="0" indent="0">
              <a:buNone/>
            </a:pPr>
            <a:r>
              <a:rPr lang="en-US" sz="2800" b="1" dirty="0"/>
              <a:t>Infrastructure as a Service:</a:t>
            </a:r>
            <a:endParaRPr lang="en-IN" sz="2800" dirty="0"/>
          </a:p>
          <a:p>
            <a:pPr marL="0" indent="0">
              <a:buNone/>
            </a:pPr>
            <a:r>
              <a:rPr lang="en-US" sz="2800" dirty="0" err="1"/>
              <a:t>IaaS</a:t>
            </a:r>
            <a:r>
              <a:rPr lang="en-US" sz="2800" dirty="0"/>
              <a:t> provides virtual machines, virtual storage, virtual </a:t>
            </a:r>
            <a:r>
              <a:rPr lang="en-US" sz="2800" dirty="0" err="1"/>
              <a:t>infrastructure,and</a:t>
            </a:r>
            <a:r>
              <a:rPr lang="en-US" sz="2800" dirty="0"/>
              <a:t> other hardware assets as resources that clients can provision.</a:t>
            </a:r>
            <a:endParaRPr lang="en-IN" sz="2800" dirty="0"/>
          </a:p>
          <a:p>
            <a:pPr marL="0" indent="0">
              <a:buNone/>
            </a:pPr>
            <a:r>
              <a:rPr lang="en-US" sz="2800" dirty="0"/>
              <a:t>The </a:t>
            </a:r>
            <a:r>
              <a:rPr lang="en-US" sz="2800" dirty="0" err="1"/>
              <a:t>IaaS</a:t>
            </a:r>
            <a:r>
              <a:rPr lang="en-US" sz="2800" dirty="0"/>
              <a:t> service provider manages all the infrastructure, while the client is responsible for all other aspects of the deployment. This can include the operating system, applications, and user interactions with the system.</a:t>
            </a:r>
            <a:endParaRPr lang="en-IN" sz="2800" dirty="0"/>
          </a:p>
          <a:p>
            <a:pPr marL="0" indent="0" algn="just">
              <a:buNone/>
            </a:pPr>
            <a:endParaRPr lang="en-IN" sz="2000" dirty="0"/>
          </a:p>
        </p:txBody>
      </p:sp>
    </p:spTree>
    <p:extLst>
      <p:ext uri="{BB962C8B-B14F-4D97-AF65-F5344CB8AC3E}">
        <p14:creationId xmlns:p14="http://schemas.microsoft.com/office/powerpoint/2010/main" val="1928639235"/>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5472608"/>
          </a:xfrm>
        </p:spPr>
        <p:txBody>
          <a:bodyPr>
            <a:normAutofit/>
          </a:bodyPr>
          <a:lstStyle/>
          <a:p>
            <a:pPr marL="0" indent="0" algn="just">
              <a:buNone/>
            </a:pPr>
            <a:r>
              <a:rPr lang="en-US" sz="2800" b="1" dirty="0" smtClean="0"/>
              <a:t>Infrastructure as </a:t>
            </a:r>
            <a:r>
              <a:rPr lang="en-US" sz="2800" b="1" dirty="0"/>
              <a:t>a Service</a:t>
            </a:r>
            <a:r>
              <a:rPr lang="en-US" sz="2800" b="1" dirty="0" smtClean="0"/>
              <a:t>:</a:t>
            </a:r>
          </a:p>
          <a:p>
            <a:pPr marL="0" indent="0" algn="just" fontAlgn="base">
              <a:buNone/>
            </a:pPr>
            <a:r>
              <a:rPr lang="en-US" sz="2800" b="1" dirty="0" smtClean="0"/>
              <a:t>Examples:</a:t>
            </a:r>
          </a:p>
          <a:p>
            <a:pPr lvl="0"/>
            <a:r>
              <a:rPr lang="en-US" sz="2800" dirty="0"/>
              <a:t>Amazon Elastic Compute Cloud (EC2)</a:t>
            </a:r>
            <a:endParaRPr lang="en-IN" sz="2800" dirty="0"/>
          </a:p>
          <a:p>
            <a:pPr lvl="0"/>
            <a:r>
              <a:rPr lang="en-US" sz="2800" dirty="0"/>
              <a:t>Eucalyptus</a:t>
            </a:r>
            <a:endParaRPr lang="en-IN" sz="2800" dirty="0"/>
          </a:p>
          <a:p>
            <a:pPr lvl="0"/>
            <a:r>
              <a:rPr lang="en-US" sz="2800" dirty="0" err="1"/>
              <a:t>GoGrid</a:t>
            </a:r>
            <a:endParaRPr lang="en-IN" sz="2800" dirty="0"/>
          </a:p>
          <a:p>
            <a:pPr lvl="0"/>
            <a:r>
              <a:rPr lang="en-US" sz="2800" dirty="0" err="1"/>
              <a:t>FlexiScale</a:t>
            </a:r>
            <a:endParaRPr lang="en-IN" sz="2800" dirty="0"/>
          </a:p>
          <a:p>
            <a:pPr lvl="0"/>
            <a:r>
              <a:rPr lang="en-US" sz="2800" dirty="0" err="1"/>
              <a:t>Linode</a:t>
            </a:r>
            <a:endParaRPr lang="en-IN" sz="2800" dirty="0"/>
          </a:p>
          <a:p>
            <a:pPr lvl="0"/>
            <a:r>
              <a:rPr lang="en-US" sz="2800" dirty="0" err="1"/>
              <a:t>RackSpace</a:t>
            </a:r>
            <a:r>
              <a:rPr lang="en-US" sz="2800" dirty="0"/>
              <a:t> Cloud</a:t>
            </a:r>
            <a:endParaRPr lang="en-IN" sz="2800" dirty="0"/>
          </a:p>
          <a:p>
            <a:pPr lvl="0"/>
            <a:r>
              <a:rPr lang="en-US" sz="2800" dirty="0" err="1"/>
              <a:t>Terremark</a:t>
            </a:r>
            <a:endParaRPr lang="en-IN" sz="2800" dirty="0"/>
          </a:p>
          <a:p>
            <a:pPr algn="just" fontAlgn="base"/>
            <a:endParaRPr lang="en-US" sz="2800" dirty="0"/>
          </a:p>
          <a:p>
            <a:pPr marL="0" indent="0" algn="just">
              <a:buNone/>
            </a:pPr>
            <a:endParaRPr lang="en-IN" sz="2800" dirty="0"/>
          </a:p>
          <a:p>
            <a:pPr marL="0" indent="0" algn="just">
              <a:buNone/>
            </a:pPr>
            <a:endParaRPr lang="en-IN" sz="2000" dirty="0"/>
          </a:p>
        </p:txBody>
      </p:sp>
    </p:spTree>
    <p:extLst>
      <p:ext uri="{BB962C8B-B14F-4D97-AF65-F5344CB8AC3E}">
        <p14:creationId xmlns:p14="http://schemas.microsoft.com/office/powerpoint/2010/main" val="3370550479"/>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3888432"/>
          </a:xfrm>
        </p:spPr>
        <p:txBody>
          <a:bodyPr>
            <a:normAutofit fontScale="92500" lnSpcReduction="20000"/>
          </a:bodyPr>
          <a:lstStyle/>
          <a:p>
            <a:pPr marL="0" indent="0">
              <a:buNone/>
            </a:pPr>
            <a:r>
              <a:rPr lang="en-US" sz="2800" b="1" dirty="0"/>
              <a:t>Platform as a Service:</a:t>
            </a:r>
            <a:endParaRPr lang="en-IN" sz="2800" dirty="0"/>
          </a:p>
          <a:p>
            <a:pPr marL="0" indent="0" algn="just">
              <a:buNone/>
            </a:pPr>
            <a:r>
              <a:rPr lang="en-US" sz="2800" dirty="0" err="1"/>
              <a:t>PaaS</a:t>
            </a:r>
            <a:r>
              <a:rPr lang="en-US" sz="2800" dirty="0"/>
              <a:t> provides virtual machines, operating systems, applications, services, development frameworks, transactions, and control structures. The client can deploy its applications on the cloud infrastructure or use applications that were programmed using languages and tools that are supported by the </a:t>
            </a:r>
            <a:r>
              <a:rPr lang="en-US" sz="2800" dirty="0" err="1"/>
              <a:t>PaaS</a:t>
            </a:r>
            <a:r>
              <a:rPr lang="en-US" sz="2800" dirty="0"/>
              <a:t> service provider. The service provider manages the cloud infrastructure, the operating systems, and the enabling software. The client is responsible for installing and managing the application that it is deploying.</a:t>
            </a:r>
            <a:endParaRPr lang="en-IN" sz="2800" dirty="0"/>
          </a:p>
          <a:p>
            <a:pPr marL="0" indent="0" algn="just">
              <a:buNone/>
            </a:pPr>
            <a:endParaRPr lang="en-IN" sz="2000" dirty="0"/>
          </a:p>
        </p:txBody>
      </p:sp>
    </p:spTree>
    <p:extLst>
      <p:ext uri="{BB962C8B-B14F-4D97-AF65-F5344CB8AC3E}">
        <p14:creationId xmlns:p14="http://schemas.microsoft.com/office/powerpoint/2010/main" val="3118698634"/>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3888432"/>
          </a:xfrm>
        </p:spPr>
        <p:txBody>
          <a:bodyPr>
            <a:normAutofit/>
          </a:bodyPr>
          <a:lstStyle/>
          <a:p>
            <a:pPr marL="0" indent="0">
              <a:buNone/>
            </a:pPr>
            <a:r>
              <a:rPr lang="en-US" sz="2800" b="1" dirty="0"/>
              <a:t>Platform as a </a:t>
            </a:r>
            <a:r>
              <a:rPr lang="en-US" sz="2800" b="1" dirty="0" smtClean="0"/>
              <a:t>Service Examples:</a:t>
            </a:r>
            <a:endParaRPr lang="en-IN" sz="2800" dirty="0"/>
          </a:p>
          <a:p>
            <a:pPr lvl="0"/>
            <a:r>
              <a:rPr lang="en-US" sz="2800" dirty="0"/>
              <a:t>Force.com</a:t>
            </a:r>
            <a:endParaRPr lang="en-IN" sz="2800" dirty="0"/>
          </a:p>
          <a:p>
            <a:pPr lvl="0"/>
            <a:r>
              <a:rPr lang="en-US" sz="2800" dirty="0" err="1"/>
              <a:t>GoGrid</a:t>
            </a:r>
            <a:r>
              <a:rPr lang="en-US" sz="2800" dirty="0"/>
              <a:t> </a:t>
            </a:r>
            <a:r>
              <a:rPr lang="en-US" sz="2800" dirty="0" err="1"/>
              <a:t>CloudCenter</a:t>
            </a:r>
            <a:endParaRPr lang="en-IN" sz="2800" dirty="0"/>
          </a:p>
          <a:p>
            <a:pPr lvl="0"/>
            <a:r>
              <a:rPr lang="en-US" sz="2800" dirty="0"/>
              <a:t>Google </a:t>
            </a:r>
            <a:r>
              <a:rPr lang="en-US" sz="2800" dirty="0" err="1"/>
              <a:t>AppEngine</a:t>
            </a:r>
            <a:endParaRPr lang="en-IN" sz="2800" dirty="0"/>
          </a:p>
          <a:p>
            <a:pPr lvl="0"/>
            <a:r>
              <a:rPr lang="en-US" sz="2800" dirty="0"/>
              <a:t>Windows Azure Platform</a:t>
            </a:r>
            <a:endParaRPr lang="en-IN" sz="2800" dirty="0"/>
          </a:p>
        </p:txBody>
      </p:sp>
    </p:spTree>
    <p:extLst>
      <p:ext uri="{BB962C8B-B14F-4D97-AF65-F5344CB8AC3E}">
        <p14:creationId xmlns:p14="http://schemas.microsoft.com/office/powerpoint/2010/main" val="2568110374"/>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pPr algn="ctr"/>
            <a:r>
              <a:rPr lang="en-US" b="1" dirty="0" smtClean="0"/>
              <a:t>Unit 1 </a:t>
            </a:r>
            <a:r>
              <a:rPr lang="en-US" dirty="0" smtClean="0"/>
              <a:t/>
            </a:r>
            <a:br>
              <a:rPr lang="en-US" dirty="0" smtClean="0"/>
            </a:br>
            <a:r>
              <a:rPr lang="en-US" b="1" dirty="0" smtClean="0"/>
              <a:t>Understanding </a:t>
            </a:r>
            <a:r>
              <a:rPr lang="en-US" b="1" dirty="0"/>
              <a:t>Cloud Computing</a:t>
            </a:r>
            <a:r>
              <a:rPr lang="en-IN" dirty="0"/>
              <a:t/>
            </a:r>
            <a:br>
              <a:rPr lang="en-IN" dirty="0"/>
            </a:br>
            <a:endParaRPr lang="en-US" dirty="0"/>
          </a:p>
        </p:txBody>
      </p:sp>
      <p:sp>
        <p:nvSpPr>
          <p:cNvPr id="5" name="Content Placeholder 4"/>
          <p:cNvSpPr>
            <a:spLocks noGrp="1"/>
          </p:cNvSpPr>
          <p:nvPr>
            <p:ph idx="1"/>
            <p:custDataLst>
              <p:tags r:id="rId3"/>
            </p:custDataLst>
          </p:nvPr>
        </p:nvSpPr>
        <p:spPr/>
        <p:txBody>
          <a:bodyPr>
            <a:normAutofit fontScale="92500" lnSpcReduction="10000"/>
          </a:bodyPr>
          <a:lstStyle/>
          <a:p>
            <a:pPr marL="0" indent="0" algn="just">
              <a:buNone/>
            </a:pPr>
            <a:r>
              <a:rPr lang="en-US" b="1" dirty="0"/>
              <a:t>Topics:</a:t>
            </a:r>
            <a:endParaRPr lang="en-IN" dirty="0"/>
          </a:p>
          <a:p>
            <a:pPr marL="0" indent="0" algn="just">
              <a:buNone/>
            </a:pPr>
            <a:r>
              <a:rPr lang="en-US" dirty="0"/>
              <a:t>Basic Concepts and Terminology - Cloud Computing Architectural Framework - Types of Clouds - pros and cons of </a:t>
            </a:r>
            <a:r>
              <a:rPr lang="en-US" dirty="0" smtClean="0"/>
              <a:t>cloud computing </a:t>
            </a:r>
            <a:r>
              <a:rPr lang="en-US" dirty="0"/>
              <a:t>– Cloud Characteristics - difference between web 2.0 and cloud - key challenges in cloud computing - Major</a:t>
            </a:r>
          </a:p>
          <a:p>
            <a:pPr marL="0" indent="0" algn="just">
              <a:buNone/>
            </a:pPr>
            <a:r>
              <a:rPr lang="en-US" dirty="0"/>
              <a:t>Cloud players - Virtualization in Cloud Computing - Parallelization in Cloud Computing - cloud resource management </a:t>
            </a:r>
            <a:r>
              <a:rPr lang="en-US" dirty="0" smtClean="0"/>
              <a:t>– </a:t>
            </a:r>
            <a:r>
              <a:rPr lang="en-IN" dirty="0" smtClean="0"/>
              <a:t>Cloud </a:t>
            </a:r>
            <a:r>
              <a:rPr lang="en-IN" dirty="0"/>
              <a:t>Enabling Technology.</a:t>
            </a:r>
            <a:endParaRPr lang="en-US" dirty="0" smtClean="0"/>
          </a:p>
        </p:txBody>
      </p:sp>
    </p:spTree>
    <p:custDataLst>
      <p:tags r:id="rId1"/>
    </p:custData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5400600"/>
          </a:xfrm>
        </p:spPr>
        <p:txBody>
          <a:bodyPr>
            <a:normAutofit lnSpcReduction="10000"/>
          </a:bodyPr>
          <a:lstStyle/>
          <a:p>
            <a:pPr algn="just"/>
            <a:r>
              <a:rPr lang="en-US" sz="2800" b="1" dirty="0"/>
              <a:t>Software as a Service: </a:t>
            </a:r>
            <a:r>
              <a:rPr lang="en-US" sz="2800" dirty="0" err="1"/>
              <a:t>SaaS</a:t>
            </a:r>
            <a:r>
              <a:rPr lang="en-US" sz="2800" dirty="0"/>
              <a:t> is a complete operating environment with applications,</a:t>
            </a:r>
            <a:r>
              <a:rPr lang="en-US" sz="2800" b="1" dirty="0"/>
              <a:t> </a:t>
            </a:r>
            <a:r>
              <a:rPr lang="en-US" sz="2800" dirty="0" err="1"/>
              <a:t>management,and</a:t>
            </a:r>
            <a:r>
              <a:rPr lang="en-US" sz="2800" dirty="0"/>
              <a:t> the user </a:t>
            </a:r>
            <a:r>
              <a:rPr lang="en-US" sz="2800" dirty="0" err="1"/>
              <a:t>interface.In</a:t>
            </a:r>
            <a:r>
              <a:rPr lang="en-US" sz="2800" dirty="0"/>
              <a:t> the </a:t>
            </a:r>
            <a:r>
              <a:rPr lang="en-US" sz="2800" dirty="0" err="1"/>
              <a:t>SaaS</a:t>
            </a:r>
            <a:r>
              <a:rPr lang="en-US" sz="2800" dirty="0"/>
              <a:t> model, the application is provided to the client through a thin client interface (a </a:t>
            </a:r>
            <a:r>
              <a:rPr lang="en-US" sz="2800" dirty="0" err="1"/>
              <a:t>browser,usually</a:t>
            </a:r>
            <a:r>
              <a:rPr lang="en-US" sz="2800" dirty="0"/>
              <a:t>), and the customer's responsibility begins and ends with entering and managing its data and user interaction. Everything from the application down to the infrastructure is the vendor's responsibility.</a:t>
            </a:r>
            <a:endParaRPr lang="en-IN" sz="2800" dirty="0"/>
          </a:p>
          <a:p>
            <a:pPr algn="just"/>
            <a:r>
              <a:rPr lang="en-US" sz="2800" dirty="0"/>
              <a:t>The three different service models taken together have come to be known as the SPI model of cloud computing. Many other service models have been mentioned: </a:t>
            </a:r>
            <a:r>
              <a:rPr lang="en-US" sz="2800" dirty="0" err="1"/>
              <a:t>StaaS</a:t>
            </a:r>
            <a:r>
              <a:rPr lang="en-US" sz="2800" dirty="0"/>
              <a:t>, Storage as a Service;</a:t>
            </a:r>
            <a:endParaRPr lang="en-IN" sz="2800" dirty="0"/>
          </a:p>
          <a:p>
            <a:pPr marL="0" indent="0" algn="just">
              <a:buNone/>
            </a:pPr>
            <a:endParaRPr lang="en-IN" sz="2000" dirty="0"/>
          </a:p>
        </p:txBody>
      </p:sp>
    </p:spTree>
    <p:extLst>
      <p:ext uri="{BB962C8B-B14F-4D97-AF65-F5344CB8AC3E}">
        <p14:creationId xmlns:p14="http://schemas.microsoft.com/office/powerpoint/2010/main" val="2077013491"/>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5472608"/>
          </a:xfrm>
        </p:spPr>
        <p:txBody>
          <a:bodyPr>
            <a:normAutofit fontScale="62500" lnSpcReduction="20000"/>
          </a:bodyPr>
          <a:lstStyle/>
          <a:p>
            <a:pPr marL="0" indent="0" algn="just">
              <a:buNone/>
            </a:pPr>
            <a:r>
              <a:rPr lang="en-US" sz="2800" b="1" dirty="0" smtClean="0"/>
              <a:t>Identity as </a:t>
            </a:r>
            <a:r>
              <a:rPr lang="en-US" sz="2800" b="1" dirty="0"/>
              <a:t>a Service</a:t>
            </a:r>
            <a:r>
              <a:rPr lang="en-US" sz="2800" b="1" dirty="0" smtClean="0"/>
              <a:t>:</a:t>
            </a:r>
          </a:p>
          <a:p>
            <a:pPr algn="just" fontAlgn="base"/>
            <a:r>
              <a:rPr lang="en-US" sz="2800" dirty="0"/>
              <a:t>Identity as a Service, or </a:t>
            </a:r>
            <a:r>
              <a:rPr lang="en-US" sz="2800" dirty="0" err="1"/>
              <a:t>IDaaS</a:t>
            </a:r>
            <a:r>
              <a:rPr lang="en-US" sz="2800" dirty="0"/>
              <a:t> is cloud-based authentication built and operated by a third-party provider. </a:t>
            </a:r>
            <a:r>
              <a:rPr lang="en-US" sz="2800" dirty="0" err="1"/>
              <a:t>IDaaS</a:t>
            </a:r>
            <a:r>
              <a:rPr lang="en-US" sz="2800" dirty="0"/>
              <a:t> companies supply cloud-based authentication or identity management to enterprises who subscribe. </a:t>
            </a:r>
          </a:p>
          <a:p>
            <a:pPr algn="just" fontAlgn="base"/>
            <a:r>
              <a:rPr lang="en-US" sz="2800" dirty="0"/>
              <a:t>The X-as-a-service model in information technology is easy to understand. It means some feature is being delivered or served to a company through a remote connection from a third-party provider, as opposed to a feature being managed on site and by in-house personnel alone. Think of local email, such as Microsoft Outlook or Thunderbird, operating primarily on one's own computer versus cloud email, such as Gmail, being provided to users as a service through web connections. Identity, security, and other features can similarly be provided as a service.</a:t>
            </a:r>
          </a:p>
          <a:p>
            <a:pPr algn="just" fontAlgn="base"/>
            <a:r>
              <a:rPr lang="en-US" sz="2800" dirty="0"/>
              <a:t>The goal of an Identity Service is to ensure users are who they claim to be, and to give them the right kinds of access to software applications, files, or other resources at the right times. If the infrastructure to make this happen is built on site, then the company has to figure out what to do every time a problem comes up. If Bring Your Own Device (BYOD) employees are changing to different types of phones, for example, the local identity provisioning has to adapt immediately. It is much simpler to implement a centralized cloud-based system created by identity experts who have already solved such problems for hundreds of organizations.</a:t>
            </a:r>
          </a:p>
          <a:p>
            <a:pPr marL="0" indent="0" algn="just">
              <a:buNone/>
            </a:pPr>
            <a:endParaRPr lang="en-IN" sz="2800" dirty="0"/>
          </a:p>
          <a:p>
            <a:pPr marL="0" indent="0" algn="just">
              <a:buNone/>
            </a:pPr>
            <a:endParaRPr lang="en-IN" sz="2000" dirty="0"/>
          </a:p>
        </p:txBody>
      </p:sp>
    </p:spTree>
    <p:extLst>
      <p:ext uri="{BB962C8B-B14F-4D97-AF65-F5344CB8AC3E}">
        <p14:creationId xmlns:p14="http://schemas.microsoft.com/office/powerpoint/2010/main" val="3604440845"/>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a:t>Service Based Cloud Types</a:t>
            </a:r>
            <a:endParaRPr lang="en-IN" dirty="0"/>
          </a:p>
        </p:txBody>
      </p:sp>
      <p:sp>
        <p:nvSpPr>
          <p:cNvPr id="3" name="Content Placeholder 2"/>
          <p:cNvSpPr>
            <a:spLocks noGrp="1"/>
          </p:cNvSpPr>
          <p:nvPr>
            <p:ph idx="1"/>
          </p:nvPr>
        </p:nvSpPr>
        <p:spPr>
          <a:xfrm>
            <a:off x="755576" y="908720"/>
            <a:ext cx="8077200" cy="3888432"/>
          </a:xfrm>
        </p:spPr>
        <p:txBody>
          <a:bodyPr>
            <a:normAutofit/>
          </a:bodyPr>
          <a:lstStyle/>
          <a:p>
            <a:pPr marL="0" indent="0">
              <a:buNone/>
            </a:pPr>
            <a:r>
              <a:rPr lang="en-US" sz="2800" b="1" dirty="0" smtClean="0"/>
              <a:t>Compliance </a:t>
            </a:r>
            <a:r>
              <a:rPr lang="en-US" sz="2800" b="1" dirty="0"/>
              <a:t>as a Service</a:t>
            </a:r>
            <a:r>
              <a:rPr lang="en-US" sz="2800" dirty="0"/>
              <a:t>(</a:t>
            </a:r>
            <a:r>
              <a:rPr lang="en-US" sz="2800" dirty="0" err="1"/>
              <a:t>CaaS</a:t>
            </a:r>
            <a:r>
              <a:rPr lang="en-US" sz="2800" dirty="0"/>
              <a:t>) is a framework that enables companies to outsource roles, figures, and skills needed to implement and maintain </a:t>
            </a:r>
            <a:r>
              <a:rPr lang="en-US" sz="2800" b="1" dirty="0"/>
              <a:t>compliance</a:t>
            </a:r>
            <a:r>
              <a:rPr lang="en-US" sz="2800" dirty="0"/>
              <a:t>, to facilitate and simplify adherence with regulatory requirements</a:t>
            </a:r>
            <a:endParaRPr lang="en-IN" sz="2800" dirty="0" smtClean="0"/>
          </a:p>
          <a:p>
            <a:pPr marL="0" indent="0" algn="just">
              <a:buNone/>
            </a:pPr>
            <a:endParaRPr lang="en-IN" sz="2000" dirty="0"/>
          </a:p>
        </p:txBody>
      </p:sp>
    </p:spTree>
    <p:extLst>
      <p:ext uri="{BB962C8B-B14F-4D97-AF65-F5344CB8AC3E}">
        <p14:creationId xmlns:p14="http://schemas.microsoft.com/office/powerpoint/2010/main" val="2454607668"/>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639088"/>
          </a:xfrm>
        </p:spPr>
        <p:txBody>
          <a:bodyPr>
            <a:normAutofit fontScale="90000"/>
          </a:bodyPr>
          <a:lstStyle/>
          <a:p>
            <a:r>
              <a:rPr lang="en-US" b="1" dirty="0" smtClean="0"/>
              <a:t>The Cloud Reference Model</a:t>
            </a:r>
            <a:endParaRPr lang="en-IN" dirty="0"/>
          </a:p>
        </p:txBody>
      </p:sp>
      <p:sp>
        <p:nvSpPr>
          <p:cNvPr id="3" name="Content Placeholder 2"/>
          <p:cNvSpPr>
            <a:spLocks noGrp="1"/>
          </p:cNvSpPr>
          <p:nvPr>
            <p:ph idx="1"/>
          </p:nvPr>
        </p:nvSpPr>
        <p:spPr>
          <a:xfrm>
            <a:off x="755576" y="908720"/>
            <a:ext cx="8077200" cy="3888432"/>
          </a:xfrm>
        </p:spPr>
        <p:txBody>
          <a:bodyPr>
            <a:normAutofit/>
          </a:bodyPr>
          <a:lstStyle/>
          <a:p>
            <a:pPr marL="0" indent="0" algn="just">
              <a:buNone/>
            </a:pPr>
            <a:endParaRPr lang="en-IN" sz="2000" dirty="0"/>
          </a:p>
        </p:txBody>
      </p:sp>
      <p:pic>
        <p:nvPicPr>
          <p:cNvPr id="4" name="Picture 3"/>
          <p:cNvPicPr/>
          <p:nvPr/>
        </p:nvPicPr>
        <p:blipFill>
          <a:blip r:embed="rId2"/>
          <a:srcRect/>
          <a:stretch>
            <a:fillRect/>
          </a:stretch>
        </p:blipFill>
        <p:spPr bwMode="auto">
          <a:xfrm>
            <a:off x="971601" y="980728"/>
            <a:ext cx="7920880" cy="5400600"/>
          </a:xfrm>
          <a:prstGeom prst="rect">
            <a:avLst/>
          </a:prstGeom>
          <a:noFill/>
        </p:spPr>
      </p:pic>
    </p:spTree>
    <p:extLst>
      <p:ext uri="{BB962C8B-B14F-4D97-AF65-F5344CB8AC3E}">
        <p14:creationId xmlns:p14="http://schemas.microsoft.com/office/powerpoint/2010/main" val="2309167075"/>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1719208"/>
          </a:xfrm>
        </p:spPr>
        <p:txBody>
          <a:bodyPr>
            <a:normAutofit fontScale="90000"/>
          </a:bodyPr>
          <a:lstStyle/>
          <a:p>
            <a:r>
              <a:rPr lang="en-IN" dirty="0" smtClean="0"/>
              <a:t>NIST Architecture Styles</a:t>
            </a:r>
            <a:br>
              <a:rPr lang="en-IN" dirty="0" smtClean="0"/>
            </a:br>
            <a:r>
              <a:rPr lang="en-US" dirty="0"/>
              <a:t> National Institute of Standards and Technology</a:t>
            </a:r>
            <a:br>
              <a:rPr lang="en-US" dirty="0"/>
            </a:br>
            <a:endParaRPr lang="en-IN" dirty="0"/>
          </a:p>
        </p:txBody>
      </p:sp>
      <p:pic>
        <p:nvPicPr>
          <p:cNvPr id="4" name="Content Placeholder 3"/>
          <p:cNvPicPr>
            <a:picLocks noGrp="1"/>
          </p:cNvPicPr>
          <p:nvPr>
            <p:ph idx="1"/>
          </p:nvPr>
        </p:nvPicPr>
        <p:blipFill>
          <a:blip r:embed="rId2"/>
          <a:srcRect/>
          <a:stretch>
            <a:fillRect/>
          </a:stretch>
        </p:blipFill>
        <p:spPr bwMode="auto">
          <a:xfrm>
            <a:off x="1115616" y="1844824"/>
            <a:ext cx="7416824" cy="4752528"/>
          </a:xfrm>
          <a:prstGeom prst="rect">
            <a:avLst/>
          </a:prstGeom>
          <a:noFill/>
          <a:ln w="9525">
            <a:noFill/>
            <a:miter lim="800000"/>
            <a:headEnd/>
            <a:tailEnd/>
          </a:ln>
        </p:spPr>
      </p:pic>
    </p:spTree>
    <p:extLst>
      <p:ext uri="{BB962C8B-B14F-4D97-AF65-F5344CB8AC3E}">
        <p14:creationId xmlns:p14="http://schemas.microsoft.com/office/powerpoint/2010/main" val="2415417005"/>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1719208"/>
          </a:xfrm>
        </p:spPr>
        <p:txBody>
          <a:bodyPr>
            <a:normAutofit fontScale="90000"/>
          </a:bodyPr>
          <a:lstStyle/>
          <a:p>
            <a:r>
              <a:rPr lang="en-IN" dirty="0" smtClean="0"/>
              <a:t>NIST Architecture Styles</a:t>
            </a:r>
            <a:br>
              <a:rPr lang="en-IN" dirty="0" smtClean="0"/>
            </a:br>
            <a:r>
              <a:rPr lang="en-US" dirty="0"/>
              <a:t> National Institute of Standards and Technology</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70000" lnSpcReduction="20000"/>
          </a:bodyPr>
          <a:lstStyle/>
          <a:p>
            <a:pPr lvl="0"/>
            <a:r>
              <a:rPr lang="en-US" b="1" dirty="0"/>
              <a:t>Business Architecture level: </a:t>
            </a:r>
            <a:r>
              <a:rPr lang="en-US" dirty="0"/>
              <a:t>This level can picture the total or a subunit of any corporation, which are in contact with external organizations.</a:t>
            </a:r>
            <a:endParaRPr lang="en-IN" dirty="0"/>
          </a:p>
          <a:p>
            <a:pPr lvl="0"/>
            <a:r>
              <a:rPr lang="en-US" b="1" dirty="0"/>
              <a:t>Information architecture level: </a:t>
            </a:r>
            <a:r>
              <a:rPr lang="en-US" dirty="0"/>
              <a:t>This level specifies types of content, presentation forms, and format of the information required.</a:t>
            </a:r>
            <a:endParaRPr lang="en-IN" dirty="0"/>
          </a:p>
          <a:p>
            <a:pPr lvl="0"/>
            <a:r>
              <a:rPr lang="en-US" b="1" dirty="0"/>
              <a:t>Information systems architecture level: </a:t>
            </a:r>
            <a:r>
              <a:rPr lang="en-US" dirty="0"/>
              <a:t>Specifications for automated and procedure-oriented information systems.</a:t>
            </a:r>
            <a:endParaRPr lang="en-IN" dirty="0"/>
          </a:p>
          <a:p>
            <a:pPr lvl="0"/>
            <a:r>
              <a:rPr lang="en-US" b="1" dirty="0"/>
              <a:t>Data Architecture level: </a:t>
            </a:r>
            <a:r>
              <a:rPr lang="en-US" dirty="0"/>
              <a:t>Framework for maintenance, access and use of data, with data dictionary and other naming conventions.</a:t>
            </a:r>
            <a:endParaRPr lang="en-IN" dirty="0"/>
          </a:p>
          <a:p>
            <a:pPr lvl="0"/>
            <a:r>
              <a:rPr lang="en-US" b="1" dirty="0"/>
              <a:t>Data Delivery Systems level: </a:t>
            </a:r>
            <a:r>
              <a:rPr lang="en-US" dirty="0"/>
              <a:t>Technical implementation level of software, hardware, and communications that support the data architecture.</a:t>
            </a:r>
            <a:endParaRPr lang="en-IN" dirty="0"/>
          </a:p>
          <a:p>
            <a:endParaRPr lang="en-IN" dirty="0"/>
          </a:p>
        </p:txBody>
      </p:sp>
    </p:spTree>
    <p:extLst>
      <p:ext uri="{BB962C8B-B14F-4D97-AF65-F5344CB8AC3E}">
        <p14:creationId xmlns:p14="http://schemas.microsoft.com/office/powerpoint/2010/main" val="2285338818"/>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p:txBody>
          <a:bodyPr>
            <a:normAutofit fontScale="90000"/>
          </a:bodyPr>
          <a:lstStyle/>
          <a:p>
            <a:pPr>
              <a:defRPr/>
            </a:pPr>
            <a:r>
              <a:rPr lang="en-US" dirty="0" smtClean="0"/>
              <a:t>Merits and Demerits of Cloud Computing</a:t>
            </a:r>
          </a:p>
        </p:txBody>
      </p:sp>
    </p:spTree>
    <p:custDataLst>
      <p:tags r:id="rId1"/>
    </p:custDataLst>
    <p:extLst>
      <p:ext uri="{BB962C8B-B14F-4D97-AF65-F5344CB8AC3E}">
        <p14:creationId xmlns:p14="http://schemas.microsoft.com/office/powerpoint/2010/main" val="169603727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70000" lnSpcReduction="20000"/>
          </a:bodyPr>
          <a:lstStyle/>
          <a:p>
            <a:pPr marL="0" indent="0">
              <a:buNone/>
            </a:pPr>
            <a:r>
              <a:rPr lang="en-US" b="1" dirty="0"/>
              <a:t>Cloud Computing: Advantages Lower-Cost Computers for Users</a:t>
            </a:r>
            <a:endParaRPr lang="en-IN" dirty="0"/>
          </a:p>
          <a:p>
            <a:pPr marL="0" indent="0" algn="just">
              <a:buNone/>
            </a:pPr>
            <a:r>
              <a:rPr lang="en-US" dirty="0"/>
              <a:t>Here’s a quantitative financial advantage: You don’t need a high-powered (and accordingly high-priced) computer to run cloud computing’s web-based applications. Because the application runs in the cloud, not on the desktop PC, that desktop PC doesn’t need the processing power or hard disk space demanded by traditional desktop software. Hence the client computers in cloud computing can be lower priced, with smaller hard disks, less </a:t>
            </a:r>
            <a:r>
              <a:rPr lang="en-US" dirty="0" err="1"/>
              <a:t>memory,more</a:t>
            </a:r>
            <a:r>
              <a:rPr lang="en-US" dirty="0"/>
              <a:t> efficient processors, and the like. In fact, a client computer in this scenario wouldn’t even need a CD or DVD drive, because no software programs have to be loaded and no document files need to be saved.</a:t>
            </a:r>
            <a:endParaRPr lang="en-IN" dirty="0"/>
          </a:p>
          <a:p>
            <a:pPr marL="0" indent="0">
              <a:buNone/>
            </a:pPr>
            <a:endParaRPr lang="en-IN" dirty="0"/>
          </a:p>
        </p:txBody>
      </p:sp>
    </p:spTree>
    <p:extLst>
      <p:ext uri="{BB962C8B-B14F-4D97-AF65-F5344CB8AC3E}">
        <p14:creationId xmlns:p14="http://schemas.microsoft.com/office/powerpoint/2010/main" val="1045733966"/>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70000" lnSpcReduction="20000"/>
          </a:bodyPr>
          <a:lstStyle/>
          <a:p>
            <a:pPr marL="0" indent="0">
              <a:buNone/>
            </a:pPr>
            <a:r>
              <a:rPr lang="en-US" b="1" dirty="0"/>
              <a:t>Improved Performance</a:t>
            </a:r>
            <a:endParaRPr lang="en-IN" dirty="0"/>
          </a:p>
          <a:p>
            <a:r>
              <a:rPr lang="en-US" dirty="0"/>
              <a:t>Computers in a cloud computing system will boot up faster and run faster, because they’ll have fewer programs and processes loaded into memory.</a:t>
            </a:r>
            <a:endParaRPr lang="en-IN" dirty="0"/>
          </a:p>
          <a:p>
            <a:pPr marL="0" indent="0">
              <a:buNone/>
            </a:pPr>
            <a:r>
              <a:rPr lang="en-US" b="1" dirty="0"/>
              <a:t>Lower IT Infrastructure Costs</a:t>
            </a:r>
            <a:endParaRPr lang="en-IN" dirty="0"/>
          </a:p>
          <a:p>
            <a:r>
              <a:rPr lang="en-US" dirty="0"/>
              <a:t>In a larger organization, the IT department could also see lower costs from the adoption of the cloud computing paradigm. Instead of investing in larger numbers of more powerful servers, the IT staff can use the computing power of the cloud to supplement or replace internal computing resources. Those companies that have peak needs no longer have to purchase equipment to handle the peaks (and then lay fallow the rest of the time); peak computing needs are easily handled by computers and servers in the cloud.</a:t>
            </a:r>
            <a:endParaRPr lang="en-IN" dirty="0"/>
          </a:p>
          <a:p>
            <a:pPr marL="0" indent="0">
              <a:buNone/>
            </a:pPr>
            <a:endParaRPr lang="en-IN" dirty="0"/>
          </a:p>
        </p:txBody>
      </p:sp>
    </p:spTree>
    <p:extLst>
      <p:ext uri="{BB962C8B-B14F-4D97-AF65-F5344CB8AC3E}">
        <p14:creationId xmlns:p14="http://schemas.microsoft.com/office/powerpoint/2010/main" val="3712955804"/>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92500" lnSpcReduction="20000"/>
          </a:bodyPr>
          <a:lstStyle/>
          <a:p>
            <a:r>
              <a:rPr lang="en-US" b="1" dirty="0"/>
              <a:t>Fewer Maintenance Issues</a:t>
            </a:r>
            <a:endParaRPr lang="en-IN" dirty="0"/>
          </a:p>
          <a:p>
            <a:pPr marL="0" indent="0">
              <a:buNone/>
            </a:pPr>
            <a:r>
              <a:rPr lang="en-US" dirty="0"/>
              <a:t>Speaking of maintenance costs, cloud computing greatly reduces both hardware and software maintenance for organizations of all sizes. First, the hardware. With less hardware (fewer servers) necessary in the organization, maintenance costs are immediately lowered. As to software maintenance, remember that all cloud apps are based elsewhere, so there’s no software on the organization’s computers for the IT staff to maintain. It’s that simple.</a:t>
            </a:r>
            <a:endParaRPr lang="en-IN" dirty="0"/>
          </a:p>
        </p:txBody>
      </p:sp>
    </p:spTree>
    <p:extLst>
      <p:ext uri="{BB962C8B-B14F-4D97-AF65-F5344CB8AC3E}">
        <p14:creationId xmlns:p14="http://schemas.microsoft.com/office/powerpoint/2010/main" val="2041910776"/>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pPr marL="0" indent="0"/>
            <a:r>
              <a:rPr lang="en-US" b="1" dirty="0"/>
              <a:t>Introduction to Cloud Computing</a:t>
            </a:r>
            <a:endParaRPr lang="en-US" dirty="0"/>
          </a:p>
        </p:txBody>
      </p:sp>
      <p:sp>
        <p:nvSpPr>
          <p:cNvPr id="5" name="Content Placeholder 4"/>
          <p:cNvSpPr>
            <a:spLocks noGrp="1"/>
          </p:cNvSpPr>
          <p:nvPr>
            <p:ph idx="1"/>
            <p:custDataLst>
              <p:tags r:id="rId3"/>
            </p:custDataLst>
          </p:nvPr>
        </p:nvSpPr>
        <p:spPr/>
        <p:txBody>
          <a:bodyPr>
            <a:normAutofit fontScale="77500" lnSpcReduction="20000"/>
          </a:bodyPr>
          <a:lstStyle/>
          <a:p>
            <a:pPr marL="0" indent="0" algn="just">
              <a:buNone/>
            </a:pPr>
            <a:r>
              <a:rPr lang="en-US" dirty="0"/>
              <a:t>Cloud computing is the on-demand availability of computer system resources, especially data storage and computing power, without direct active management by the user. </a:t>
            </a:r>
            <a:endParaRPr lang="en-US" dirty="0" smtClean="0"/>
          </a:p>
          <a:p>
            <a:pPr marL="0" indent="0" algn="just">
              <a:buNone/>
            </a:pPr>
            <a:endParaRPr lang="en-US" dirty="0" smtClean="0"/>
          </a:p>
          <a:p>
            <a:pPr marL="0" indent="0" algn="just">
              <a:buNone/>
            </a:pPr>
            <a:r>
              <a:rPr lang="en-US" dirty="0" smtClean="0"/>
              <a:t>The </a:t>
            </a:r>
            <a:r>
              <a:rPr lang="en-US" dirty="0"/>
              <a:t>term is generally used to describe data centers available to many users over the Internet. Large clouds, predominant today, often have functions distributed over multiple locations from central servers. </a:t>
            </a:r>
            <a:endParaRPr lang="en-US" dirty="0" smtClean="0"/>
          </a:p>
          <a:p>
            <a:pPr marL="0" indent="0" algn="just">
              <a:buNone/>
            </a:pPr>
            <a:endParaRPr lang="en-US" dirty="0"/>
          </a:p>
          <a:p>
            <a:pPr marL="0" indent="0" algn="just">
              <a:buNone/>
            </a:pPr>
            <a:r>
              <a:rPr lang="en-US" dirty="0" smtClean="0"/>
              <a:t>If </a:t>
            </a:r>
            <a:r>
              <a:rPr lang="en-US" dirty="0"/>
              <a:t>the connection to the user is relatively close, it may be designated an edge server.</a:t>
            </a:r>
            <a:endParaRPr lang="en-IN" dirty="0"/>
          </a:p>
          <a:p>
            <a:pPr marL="0" indent="0" algn="just">
              <a:buNone/>
            </a:pPr>
            <a:endParaRPr lang="en-US" dirty="0" smtClean="0"/>
          </a:p>
        </p:txBody>
      </p:sp>
    </p:spTree>
    <p:custDataLst>
      <p:tags r:id="rId1"/>
    </p:custDataLst>
    <p:extLst>
      <p:ext uri="{BB962C8B-B14F-4D97-AF65-F5344CB8AC3E}">
        <p14:creationId xmlns:p14="http://schemas.microsoft.com/office/powerpoint/2010/main" val="199110805"/>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62500" lnSpcReduction="20000"/>
          </a:bodyPr>
          <a:lstStyle/>
          <a:p>
            <a:pPr marL="0" indent="0" algn="just">
              <a:buNone/>
            </a:pPr>
            <a:r>
              <a:rPr lang="en-US" b="1" dirty="0"/>
              <a:t>Lower Software Costs</a:t>
            </a:r>
            <a:endParaRPr lang="en-IN" dirty="0"/>
          </a:p>
          <a:p>
            <a:pPr algn="just"/>
            <a:r>
              <a:rPr lang="en-US" dirty="0"/>
              <a:t>Then there’s the issue of software cost. Instead of purchasing separate software packages for each computer in the organization, only those employees actually using an application need access to that application in the cloud. Even if it costs the same to use web-based applications as it does similar desktop software (which it probably won’t), IT staffs are saved the cost of installing and maintaining those programs on every desktop in the organization. As to the cost of that software, it’s possible that some cloud computing companies will charge as much to “rent” their apps as traditional software companies charge for software purchases. However, early indications are that cloud services will be priced substantially lower than similar desktop software. In fact, many companies (such as Google) are offering their web-based applications for free—which to both individuals and large organizations is much more attractive than the high costs charged by Microsoft and similar desktop software suppliers.</a:t>
            </a:r>
            <a:endParaRPr lang="en-IN" dirty="0"/>
          </a:p>
        </p:txBody>
      </p:sp>
    </p:spTree>
    <p:extLst>
      <p:ext uri="{BB962C8B-B14F-4D97-AF65-F5344CB8AC3E}">
        <p14:creationId xmlns:p14="http://schemas.microsoft.com/office/powerpoint/2010/main" val="1190020071"/>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92500" lnSpcReduction="20000"/>
          </a:bodyPr>
          <a:lstStyle/>
          <a:p>
            <a:pPr marL="0" indent="0">
              <a:buNone/>
            </a:pPr>
            <a:r>
              <a:rPr lang="en-US" b="1" dirty="0"/>
              <a:t>Instant Software Updates</a:t>
            </a:r>
            <a:endParaRPr lang="en-IN" dirty="0"/>
          </a:p>
          <a:p>
            <a:r>
              <a:rPr lang="en-US" dirty="0"/>
              <a:t>Another software-related advantage to cloud computing is that users are no longer faced with the choice between obsolete software and high upgrade costs. When the app is web-based, updates happen automatically and are available the next time the user logs in to the cloud. Whenever you access a web-based application, you’re getting the latest version—without needing to pay for or download an upgrade.</a:t>
            </a:r>
            <a:endParaRPr lang="en-IN" dirty="0"/>
          </a:p>
        </p:txBody>
      </p:sp>
    </p:spTree>
    <p:extLst>
      <p:ext uri="{BB962C8B-B14F-4D97-AF65-F5344CB8AC3E}">
        <p14:creationId xmlns:p14="http://schemas.microsoft.com/office/powerpoint/2010/main" val="2907325580"/>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92500" lnSpcReduction="20000"/>
          </a:bodyPr>
          <a:lstStyle/>
          <a:p>
            <a:pPr marL="0" indent="0">
              <a:buNone/>
            </a:pPr>
            <a:r>
              <a:rPr lang="en-US" b="1" dirty="0"/>
              <a:t>Increased Computing Power</a:t>
            </a:r>
            <a:endParaRPr lang="en-IN" dirty="0"/>
          </a:p>
          <a:p>
            <a:r>
              <a:rPr lang="en-US" dirty="0"/>
              <a:t>This is an obvious one. When you’re tied into a cloud computing system, you have the power of the entire cloud at your disposal. You’re no longer limited to what a single desktop PC can do, but can now perform supercomputing-like tasks utilizing the power of thousands of computers and servers. In other words, you can attempt greater tasks in the cloud than you can on your desktop.</a:t>
            </a:r>
            <a:endParaRPr lang="en-IN" dirty="0"/>
          </a:p>
        </p:txBody>
      </p:sp>
    </p:spTree>
    <p:extLst>
      <p:ext uri="{BB962C8B-B14F-4D97-AF65-F5344CB8AC3E}">
        <p14:creationId xmlns:p14="http://schemas.microsoft.com/office/powerpoint/2010/main" val="2259211870"/>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lnSpcReduction="10000"/>
          </a:bodyPr>
          <a:lstStyle/>
          <a:p>
            <a:pPr marL="0" indent="0">
              <a:buNone/>
            </a:pPr>
            <a:r>
              <a:rPr lang="en-US" b="1" dirty="0"/>
              <a:t>Unlimited Storage Capacity</a:t>
            </a:r>
            <a:endParaRPr lang="en-IN" dirty="0"/>
          </a:p>
          <a:p>
            <a:r>
              <a:rPr lang="en-US" dirty="0"/>
              <a:t>Similarly, the cloud offers virtually limitless storage capacity. Consider that when your desktop or laptop PC is running out of storage space. Your computer’s 200GB hard drive is peanuts compared to the hundreds of petabytes (a million gigabytes) available in the cloud. Whatever you need to store, you can.</a:t>
            </a:r>
            <a:endParaRPr lang="en-IN" dirty="0"/>
          </a:p>
        </p:txBody>
      </p:sp>
    </p:spTree>
    <p:extLst>
      <p:ext uri="{BB962C8B-B14F-4D97-AF65-F5344CB8AC3E}">
        <p14:creationId xmlns:p14="http://schemas.microsoft.com/office/powerpoint/2010/main" val="3511027859"/>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85000" lnSpcReduction="20000"/>
          </a:bodyPr>
          <a:lstStyle/>
          <a:p>
            <a:pPr marL="0" indent="0">
              <a:buNone/>
            </a:pPr>
            <a:r>
              <a:rPr lang="en-US" b="1" dirty="0"/>
              <a:t>Increased Data Safety</a:t>
            </a:r>
            <a:endParaRPr lang="en-IN" dirty="0"/>
          </a:p>
          <a:p>
            <a:r>
              <a:rPr lang="en-US" dirty="0"/>
              <a:t>And all that data you store in the cloud? It stays in the cloud—somewhere. Unlike desktop computing, where a hard disk crash can destroy all your valuable data, a computer crashing in the cloud doesn’t affect the storage of your data. That’s because data in the cloud is automatically duplicated, so nothing is ever lost. That also means if your personal computer crashes, all your data is still out there in the cloud, still accessible. In a world where few individual desktop PC users back up their data on a regular basis, cloud computing can keep data safe.</a:t>
            </a:r>
            <a:endParaRPr lang="en-IN" dirty="0"/>
          </a:p>
        </p:txBody>
      </p:sp>
    </p:spTree>
    <p:extLst>
      <p:ext uri="{BB962C8B-B14F-4D97-AF65-F5344CB8AC3E}">
        <p14:creationId xmlns:p14="http://schemas.microsoft.com/office/powerpoint/2010/main" val="3257591962"/>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92500" lnSpcReduction="20000"/>
          </a:bodyPr>
          <a:lstStyle/>
          <a:p>
            <a:pPr marL="0" indent="0">
              <a:buNone/>
            </a:pPr>
            <a:r>
              <a:rPr lang="en-US" b="1" dirty="0"/>
              <a:t>Improved Compatibility between Operating Systems</a:t>
            </a:r>
            <a:endParaRPr lang="en-IN" dirty="0"/>
          </a:p>
          <a:p>
            <a:r>
              <a:rPr lang="en-US" dirty="0"/>
              <a:t>Ever try to get a Windows-based computer to talk to a Mac? Or a Linux machine to share data with a Windows PC? It can be frustrating. Not so with cloud computing. In the cloud, operating systems simply don’t matter. You can connect your Windows computer to the cloud and share documents with computers running Apple’s Mac OS, Linux, or UNIX. In the cloud, the data matters, not the operating system.</a:t>
            </a:r>
            <a:endParaRPr lang="en-IN" dirty="0"/>
          </a:p>
        </p:txBody>
      </p:sp>
    </p:spTree>
    <p:extLst>
      <p:ext uri="{BB962C8B-B14F-4D97-AF65-F5344CB8AC3E}">
        <p14:creationId xmlns:p14="http://schemas.microsoft.com/office/powerpoint/2010/main" val="759660577"/>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772816"/>
            <a:ext cx="8077200" cy="4297363"/>
          </a:xfrm>
        </p:spPr>
        <p:txBody>
          <a:bodyPr>
            <a:normAutofit fontScale="92500" lnSpcReduction="20000"/>
          </a:bodyPr>
          <a:lstStyle/>
          <a:p>
            <a:pPr marL="0" indent="0">
              <a:buNone/>
            </a:pPr>
            <a:r>
              <a:rPr lang="en-US" b="1" dirty="0"/>
              <a:t>Improved Document Format Compatibility</a:t>
            </a:r>
            <a:endParaRPr lang="en-IN" dirty="0"/>
          </a:p>
          <a:p>
            <a:r>
              <a:rPr lang="en-US" dirty="0"/>
              <a:t>You also don’t have to worry about the documents you create on your machine being compatible with other users’ applications or operating systems. In a world where Word 2007 documents can’t be opened on a computer running Word 2003, all documents created by web-based applications can be read by any other user accessing that application. There are no format incompatibilities when everyone is sharing docs and apps in the cloud.</a:t>
            </a:r>
            <a:endParaRPr lang="en-IN" dirty="0"/>
          </a:p>
          <a:p>
            <a:endParaRPr lang="en-IN" dirty="0"/>
          </a:p>
        </p:txBody>
      </p:sp>
    </p:spTree>
    <p:extLst>
      <p:ext uri="{BB962C8B-B14F-4D97-AF65-F5344CB8AC3E}">
        <p14:creationId xmlns:p14="http://schemas.microsoft.com/office/powerpoint/2010/main" val="3030502145"/>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62500" lnSpcReduction="20000"/>
          </a:bodyPr>
          <a:lstStyle/>
          <a:p>
            <a:pPr marL="0" indent="0">
              <a:buNone/>
            </a:pPr>
            <a:r>
              <a:rPr lang="en-US" b="1" dirty="0"/>
              <a:t>Easier Group Collaboration</a:t>
            </a:r>
            <a:endParaRPr lang="en-IN" dirty="0"/>
          </a:p>
          <a:p>
            <a:r>
              <a:rPr lang="en-US" dirty="0"/>
              <a:t>Sharing documents leads directly to collaborating on documents. To many users, this is one of the most important advantages of cloud computing: the ability for multiple users to easily collaborate on documents and projects. Imagine that you, a colleague in your West Coast office, and a consultant in Europe all need to work together on an important project. Before cloud computing, you had to email or snail mail the relevant documents from one user</a:t>
            </a:r>
            <a:endParaRPr lang="en-IN" dirty="0"/>
          </a:p>
          <a:p>
            <a:r>
              <a:rPr lang="en-US" dirty="0"/>
              <a:t>to another, and work on them sequentially. Not so with cloud computing. Now each of you can access the project’s documents simultaneously; the edits one user makes are automatically reflected in what the other users see onscreen. It’s all possible, of course, because the documents are hosted in the cloud, not on any of your individual computers. All you need is a computer with an Internet connection, and you’re collaborating. Of course, easier group collaboration means faster completion of most group projects, with full participation from all involved. It also enables group projects across different geographic locations. No longer does the group have to reside in a single office for best effect. With cloud computing, anyone anywhere can collaborate in real time. It’s an enabling technology.</a:t>
            </a:r>
            <a:endParaRPr lang="en-IN" dirty="0"/>
          </a:p>
        </p:txBody>
      </p:sp>
    </p:spTree>
    <p:extLst>
      <p:ext uri="{BB962C8B-B14F-4D97-AF65-F5344CB8AC3E}">
        <p14:creationId xmlns:p14="http://schemas.microsoft.com/office/powerpoint/2010/main" val="4244033180"/>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85000" lnSpcReduction="10000"/>
          </a:bodyPr>
          <a:lstStyle/>
          <a:p>
            <a:pPr marL="0" indent="0">
              <a:buNone/>
            </a:pPr>
            <a:r>
              <a:rPr lang="en-US" b="1" dirty="0"/>
              <a:t>Universal Access to Documents</a:t>
            </a:r>
            <a:endParaRPr lang="en-IN" dirty="0"/>
          </a:p>
          <a:p>
            <a:r>
              <a:rPr lang="en-US" dirty="0"/>
              <a:t>Ever get home from work and realize you left an important document at the office? Or forget to take a file with you on the road? Or get to a conference and discover you forgot to bring along your presentation? Not a problem—not anymore, anyway. With cloud computing, you don’t take your documents with you. Instead, they stay in the cloud, where you can access them from anywhere you have a computer and an Internet connection. All your documents are instantly available from wherever you are. There’s simply no need to take your documents with you—as long as you have an Internet connection, that is.</a:t>
            </a:r>
            <a:endParaRPr lang="en-IN" dirty="0"/>
          </a:p>
        </p:txBody>
      </p:sp>
    </p:spTree>
    <p:extLst>
      <p:ext uri="{BB962C8B-B14F-4D97-AF65-F5344CB8AC3E}">
        <p14:creationId xmlns:p14="http://schemas.microsoft.com/office/powerpoint/2010/main" val="3675069444"/>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a:bodyPr>
          <a:lstStyle/>
          <a:p>
            <a:pPr marL="0" indent="0">
              <a:buNone/>
            </a:pPr>
            <a:r>
              <a:rPr lang="en-US" b="1" dirty="0"/>
              <a:t>Latest Version Availability</a:t>
            </a:r>
            <a:endParaRPr lang="en-IN" dirty="0"/>
          </a:p>
          <a:p>
            <a:r>
              <a:rPr lang="en-US" dirty="0"/>
              <a:t>And here’s another document-related advantage of cloud computing. When you edit a document at home, that edited version is what you see when you access the document at work. The cloud always hosts the latest version of your documents; you’re never in danger of having an outdated version on the computer you’re working on.</a:t>
            </a:r>
            <a:endParaRPr lang="en-IN" dirty="0"/>
          </a:p>
          <a:p>
            <a:r>
              <a:rPr lang="en-US" dirty="0"/>
              <a:t> </a:t>
            </a:r>
            <a:endParaRPr lang="en-IN" dirty="0"/>
          </a:p>
        </p:txBody>
      </p:sp>
    </p:spTree>
    <p:extLst>
      <p:ext uri="{BB962C8B-B14F-4D97-AF65-F5344CB8AC3E}">
        <p14:creationId xmlns:p14="http://schemas.microsoft.com/office/powerpoint/2010/main" val="2102745028"/>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b="1" dirty="0"/>
              <a:t>History of Cloud computing</a:t>
            </a:r>
            <a:endParaRPr lang="en-IN" dirty="0"/>
          </a:p>
        </p:txBody>
      </p:sp>
      <p:sp>
        <p:nvSpPr>
          <p:cNvPr id="5" name="Content Placeholder 4"/>
          <p:cNvSpPr>
            <a:spLocks noGrp="1"/>
          </p:cNvSpPr>
          <p:nvPr>
            <p:ph idx="1"/>
            <p:custDataLst>
              <p:tags r:id="rId3"/>
            </p:custDataLst>
          </p:nvPr>
        </p:nvSpPr>
        <p:spPr/>
        <p:txBody>
          <a:bodyPr>
            <a:normAutofit fontScale="92500" lnSpcReduction="20000"/>
          </a:bodyPr>
          <a:lstStyle/>
          <a:p>
            <a:pPr marL="0" indent="0" algn="just">
              <a:lnSpc>
                <a:spcPct val="170000"/>
              </a:lnSpc>
              <a:buNone/>
            </a:pPr>
            <a:r>
              <a:rPr lang="en-US" dirty="0"/>
              <a:t>Cloud computing has as its antecedents both client/server computing and peer-to-peer distributed computing. It’s all a matter of how centralized storage facilitates collaboration and how multiple computers work together to increase computing power.</a:t>
            </a:r>
            <a:endParaRPr lang="en-IN" dirty="0"/>
          </a:p>
          <a:p>
            <a:pPr marL="0" indent="0" algn="just">
              <a:buNone/>
            </a:pPr>
            <a:endParaRPr lang="en-US" dirty="0" smtClean="0"/>
          </a:p>
          <a:p>
            <a:pPr marL="0" indent="0" algn="just">
              <a:buNone/>
            </a:pPr>
            <a:endParaRPr lang="en-US" dirty="0" smtClean="0"/>
          </a:p>
        </p:txBody>
      </p:sp>
    </p:spTree>
    <p:custDataLst>
      <p:tags r:id="rId1"/>
    </p:custDataLst>
    <p:extLst>
      <p:ext uri="{BB962C8B-B14F-4D97-AF65-F5344CB8AC3E}">
        <p14:creationId xmlns:p14="http://schemas.microsoft.com/office/powerpoint/2010/main" val="100573585"/>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92500" lnSpcReduction="20000"/>
          </a:bodyPr>
          <a:lstStyle/>
          <a:p>
            <a:pPr marL="0" indent="0">
              <a:buNone/>
            </a:pPr>
            <a:r>
              <a:rPr lang="en-US" b="1" dirty="0"/>
              <a:t>Removes the Tether to Specific Devices</a:t>
            </a:r>
            <a:endParaRPr lang="en-IN" dirty="0"/>
          </a:p>
          <a:p>
            <a:r>
              <a:rPr lang="en-US" dirty="0"/>
              <a:t>Finally, here’s the ultimate cloud computing advantage—you’re no longer tethered to a single computer or network. Change computers, and your existing applications and documents follow you through the cloud. Move to a portable device, and your apps and docs are still available. There’s no need to buy a special version of a program for a particular device, or save your document in a device-specific format. Your documents and the programs that created them are the same no matter what computer you’re using.</a:t>
            </a:r>
            <a:endParaRPr lang="en-IN" dirty="0"/>
          </a:p>
          <a:p>
            <a:pPr marL="0" indent="0">
              <a:buNone/>
            </a:pPr>
            <a:endParaRPr lang="en-IN" dirty="0"/>
          </a:p>
        </p:txBody>
      </p:sp>
    </p:spTree>
    <p:extLst>
      <p:ext uri="{BB962C8B-B14F-4D97-AF65-F5344CB8AC3E}">
        <p14:creationId xmlns:p14="http://schemas.microsoft.com/office/powerpoint/2010/main" val="4222707503"/>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a:t>Merits </a:t>
            </a:r>
            <a:r>
              <a:rPr lang="en-US" b="1" dirty="0" smtClean="0"/>
              <a:t>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92500" lnSpcReduction="20000"/>
          </a:bodyPr>
          <a:lstStyle/>
          <a:p>
            <a:pPr marL="0" indent="0">
              <a:buNone/>
            </a:pPr>
            <a:r>
              <a:rPr lang="en-US" b="1" dirty="0"/>
              <a:t>Removes the Tether to Specific Devices</a:t>
            </a:r>
            <a:endParaRPr lang="en-IN" dirty="0"/>
          </a:p>
          <a:p>
            <a:r>
              <a:rPr lang="en-US" dirty="0"/>
              <a:t>Finally, here’s the ultimate cloud computing advantage—you’re no longer tethered to a single computer or network. Change computers, and your existing applications and documents follow you through the cloud. Move to a portable device, and your apps and docs are still available. There’s no need to buy a special version of a program for a particular device, or save your document in a device-specific format. Your documents and the programs that created them are the same no matter what computer you’re using.</a:t>
            </a:r>
            <a:endParaRPr lang="en-IN" dirty="0"/>
          </a:p>
          <a:p>
            <a:pPr marL="0" indent="0">
              <a:buNone/>
            </a:pPr>
            <a:endParaRPr lang="en-IN" dirty="0"/>
          </a:p>
        </p:txBody>
      </p:sp>
    </p:spTree>
    <p:extLst>
      <p:ext uri="{BB962C8B-B14F-4D97-AF65-F5344CB8AC3E}">
        <p14:creationId xmlns:p14="http://schemas.microsoft.com/office/powerpoint/2010/main" val="3747323674"/>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smtClean="0"/>
              <a:t>Demerits 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70000" lnSpcReduction="20000"/>
          </a:bodyPr>
          <a:lstStyle/>
          <a:p>
            <a:pPr marL="0" indent="0">
              <a:buNone/>
            </a:pPr>
            <a:r>
              <a:rPr lang="en-US" b="1" dirty="0"/>
              <a:t>Requires a Constant Internet Connection</a:t>
            </a:r>
            <a:endParaRPr lang="en-IN" dirty="0"/>
          </a:p>
          <a:p>
            <a:pPr marL="0" indent="0">
              <a:buNone/>
            </a:pPr>
            <a:r>
              <a:rPr lang="en-US" dirty="0"/>
              <a:t>Cloud computing is, quite simply, impossible if you can’t connect to the Internet. Because you use the Internet to connect to both your applications and documents, if you don’t have an Internet connection, you can’t access anything, even your own documents. A dead Internet connection means no work, period and in areas where Internet connections are few or inherently unreliable, this could be a deal breaker. When you’re offline, cloud computing just doesn’t work. This might be a more significant disadvantage than you might think. Sure, you’re used to a relatively consistent Internet connection both at home and at work, but where else do you like to use your computer? If you’re used to working on documents on your deck, or while you’re at a restaurant for lunch, or in your car, you won’t be able to access your cloud based documents and applications unless you have a strong Internet connection at all those locations, of course. A lot of what’s nice about portable computing becomes problematic when you’re depending on web-based applications.</a:t>
            </a:r>
            <a:endParaRPr lang="en-IN" dirty="0"/>
          </a:p>
          <a:p>
            <a:pPr marL="0" indent="0">
              <a:buNone/>
            </a:pPr>
            <a:endParaRPr lang="en-IN" dirty="0"/>
          </a:p>
        </p:txBody>
      </p:sp>
    </p:spTree>
    <p:extLst>
      <p:ext uri="{BB962C8B-B14F-4D97-AF65-F5344CB8AC3E}">
        <p14:creationId xmlns:p14="http://schemas.microsoft.com/office/powerpoint/2010/main" val="3649051637"/>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smtClean="0"/>
              <a:t>Demerits 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92500" lnSpcReduction="10000"/>
          </a:bodyPr>
          <a:lstStyle/>
          <a:p>
            <a:pPr marL="0" indent="0">
              <a:buNone/>
            </a:pPr>
            <a:r>
              <a:rPr lang="en-US" b="1" dirty="0"/>
              <a:t>Doesn’t Work Well with Low-Speed Connections</a:t>
            </a:r>
            <a:endParaRPr lang="en-IN" dirty="0"/>
          </a:p>
          <a:p>
            <a:r>
              <a:rPr lang="en-US" dirty="0"/>
              <a:t>Similarly, a low-speed Internet connection, such as that found with dial-up services, makes cloud computing painful at best and often impossible. </a:t>
            </a:r>
            <a:r>
              <a:rPr lang="en-US" dirty="0" err="1"/>
              <a:t>Webbased</a:t>
            </a:r>
            <a:r>
              <a:rPr lang="en-US" dirty="0"/>
              <a:t> apps often require a lot of bandwidth to download, as do large documents. If you’re laboring with a low-speed dial-up connection, it might take seemingly forever just to change from page to page in a document, let alone launch a feature-rich cloud service. In other words, cloud computing isn’t for the slow or broadband-impaired.</a:t>
            </a:r>
            <a:endParaRPr lang="en-IN" dirty="0"/>
          </a:p>
          <a:p>
            <a:pPr marL="0" indent="0">
              <a:buNone/>
            </a:pPr>
            <a:endParaRPr lang="en-IN" dirty="0"/>
          </a:p>
        </p:txBody>
      </p:sp>
    </p:spTree>
    <p:extLst>
      <p:ext uri="{BB962C8B-B14F-4D97-AF65-F5344CB8AC3E}">
        <p14:creationId xmlns:p14="http://schemas.microsoft.com/office/powerpoint/2010/main" val="2371171041"/>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smtClean="0"/>
              <a:t>Demerits 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1196752"/>
            <a:ext cx="8077200" cy="5328592"/>
          </a:xfrm>
        </p:spPr>
        <p:txBody>
          <a:bodyPr>
            <a:normAutofit fontScale="92500" lnSpcReduction="10000"/>
          </a:bodyPr>
          <a:lstStyle/>
          <a:p>
            <a:pPr marL="0" indent="0">
              <a:buNone/>
            </a:pPr>
            <a:r>
              <a:rPr lang="en-US" b="1" dirty="0"/>
              <a:t>Can Be Slow</a:t>
            </a:r>
            <a:endParaRPr lang="en-IN" dirty="0"/>
          </a:p>
          <a:p>
            <a:r>
              <a:rPr lang="en-US" dirty="0"/>
              <a:t>Even on a fast connection, web-based applications can sometimes be slower than accessing a similar software program on your desktop PC. That’s because everything about the program, from the interface to the document you’re working on, has to be sent back and forth from your computer to the computers in the cloud. If the cloud servers happen to be backed up at that moment, or if the Internet is having a slow day, you won’t get the instantaneous access you’re used to with desktop apps.</a:t>
            </a:r>
            <a:endParaRPr lang="en-IN" dirty="0"/>
          </a:p>
          <a:p>
            <a:pPr marL="0" indent="0">
              <a:buNone/>
            </a:pPr>
            <a:endParaRPr lang="en-IN" dirty="0"/>
          </a:p>
        </p:txBody>
      </p:sp>
    </p:spTree>
    <p:extLst>
      <p:ext uri="{BB962C8B-B14F-4D97-AF65-F5344CB8AC3E}">
        <p14:creationId xmlns:p14="http://schemas.microsoft.com/office/powerpoint/2010/main" val="1435674274"/>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smtClean="0"/>
              <a:t>Demerits 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980728"/>
            <a:ext cx="8077200" cy="5760640"/>
          </a:xfrm>
        </p:spPr>
        <p:txBody>
          <a:bodyPr>
            <a:normAutofit fontScale="70000" lnSpcReduction="20000"/>
          </a:bodyPr>
          <a:lstStyle/>
          <a:p>
            <a:pPr marL="0" indent="0">
              <a:buNone/>
            </a:pPr>
            <a:r>
              <a:rPr lang="en-US" b="1" dirty="0"/>
              <a:t>Features Might Be Limited</a:t>
            </a:r>
            <a:endParaRPr lang="en-IN" dirty="0"/>
          </a:p>
          <a:p>
            <a:r>
              <a:rPr lang="en-US" dirty="0"/>
              <a:t>This particular disadvantage is bound to change, but today many web-based applications simply aren’t as full-featured as their desktop-based brethren. Compare, for example, the feature set of Google Presentations with that of Microsoft PowerPoint; there’s just a lot more you can do with PowerPoint than you can with Google’s web-based offering. The basics are similar, but the cloud application lacks many of PowerPoint’s advanced features. So if you’re an advanced user, you might not want to leap into the cloud computing waters just yet. That said, many web-based apps add more advanced features over time. This has certainly been the case with Google Docs and Spreadsheets, both of which started out somewhat crippled but later added many of the more niche functions found on Microsoft Word and Excel. Still, you need to look at the features before you make the move. Make sure that the cloud-based application can do everything you need it to do before you give up on your traditional software</a:t>
            </a:r>
            <a:r>
              <a:rPr lang="en-US" dirty="0" smtClean="0"/>
              <a:t>.</a:t>
            </a:r>
            <a:endParaRPr lang="en-IN" dirty="0"/>
          </a:p>
        </p:txBody>
      </p:sp>
    </p:spTree>
    <p:extLst>
      <p:ext uri="{BB962C8B-B14F-4D97-AF65-F5344CB8AC3E}">
        <p14:creationId xmlns:p14="http://schemas.microsoft.com/office/powerpoint/2010/main" val="3919795354"/>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smtClean="0"/>
              <a:t>Demerits 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980728"/>
            <a:ext cx="8077200" cy="5760640"/>
          </a:xfrm>
        </p:spPr>
        <p:txBody>
          <a:bodyPr>
            <a:normAutofit/>
          </a:bodyPr>
          <a:lstStyle/>
          <a:p>
            <a:pPr marL="0" indent="0">
              <a:buNone/>
            </a:pPr>
            <a:r>
              <a:rPr lang="en-US" b="1" dirty="0"/>
              <a:t>Stored Data Might Not Be Secure</a:t>
            </a:r>
            <a:endParaRPr lang="en-IN" dirty="0"/>
          </a:p>
          <a:p>
            <a:r>
              <a:rPr lang="en-US" dirty="0"/>
              <a:t>With cloud computing, all your data is stored on the cloud. That’s all well and good, but how secure is the cloud? Can other, unauthorized users gain access to your confidential </a:t>
            </a:r>
            <a:r>
              <a:rPr lang="en-US" dirty="0" err="1"/>
              <a:t>data?So</a:t>
            </a:r>
            <a:r>
              <a:rPr lang="en-US" dirty="0"/>
              <a:t> security is a major issue in cloud environment.</a:t>
            </a:r>
            <a:endParaRPr lang="en-IN" dirty="0"/>
          </a:p>
        </p:txBody>
      </p:sp>
    </p:spTree>
    <p:extLst>
      <p:ext uri="{BB962C8B-B14F-4D97-AF65-F5344CB8AC3E}">
        <p14:creationId xmlns:p14="http://schemas.microsoft.com/office/powerpoint/2010/main" val="1730407104"/>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077200" cy="1143144"/>
          </a:xfrm>
        </p:spPr>
        <p:txBody>
          <a:bodyPr>
            <a:normAutofit fontScale="90000"/>
          </a:bodyPr>
          <a:lstStyle/>
          <a:p>
            <a:r>
              <a:rPr lang="en-US" b="1" dirty="0" smtClean="0"/>
              <a:t>Demerits of </a:t>
            </a:r>
            <a:r>
              <a:rPr lang="en-US" b="1" dirty="0"/>
              <a:t>Cloud Computing</a:t>
            </a:r>
            <a:r>
              <a:rPr lang="en-IN" dirty="0"/>
              <a:t/>
            </a:r>
            <a:br>
              <a:rPr lang="en-IN" dirty="0"/>
            </a:br>
            <a:r>
              <a:rPr lang="en-US" dirty="0"/>
              <a:t/>
            </a:r>
            <a:br>
              <a:rPr lang="en-US" dirty="0"/>
            </a:br>
            <a:endParaRPr lang="en-IN" dirty="0"/>
          </a:p>
        </p:txBody>
      </p:sp>
      <p:sp>
        <p:nvSpPr>
          <p:cNvPr id="3" name="Content Placeholder 2"/>
          <p:cNvSpPr>
            <a:spLocks noGrp="1"/>
          </p:cNvSpPr>
          <p:nvPr>
            <p:ph idx="1"/>
          </p:nvPr>
        </p:nvSpPr>
        <p:spPr>
          <a:xfrm>
            <a:off x="755576" y="980728"/>
            <a:ext cx="8077200" cy="5760640"/>
          </a:xfrm>
        </p:spPr>
        <p:txBody>
          <a:bodyPr>
            <a:normAutofit/>
          </a:bodyPr>
          <a:lstStyle/>
          <a:p>
            <a:pPr marL="0" indent="0">
              <a:buNone/>
            </a:pPr>
            <a:r>
              <a:rPr lang="en-US" b="1" dirty="0"/>
              <a:t>Problem will arise </a:t>
            </a:r>
            <a:r>
              <a:rPr lang="en-US" b="1" dirty="0" smtClean="0"/>
              <a:t>If Data </a:t>
            </a:r>
            <a:r>
              <a:rPr lang="en-US" b="1" dirty="0"/>
              <a:t>loss occurs</a:t>
            </a:r>
            <a:endParaRPr lang="en-IN" dirty="0"/>
          </a:p>
          <a:p>
            <a:r>
              <a:rPr lang="en-US" dirty="0"/>
              <a:t>Theoretically, data stored in the cloud is unusually safe, replicated across multiple machines. But on the off chance that your data does go missing, you have no physical or local backup. (Unless you methodically download all your cloud documents to your own desktop, of course— which few users do.) Put simply, relying the cloud puts you at risk if the cloud lets you down. This is one of the major disadvantage of cloud.</a:t>
            </a:r>
            <a:endParaRPr lang="en-IN" dirty="0"/>
          </a:p>
        </p:txBody>
      </p:sp>
    </p:spTree>
    <p:extLst>
      <p:ext uri="{BB962C8B-B14F-4D97-AF65-F5344CB8AC3E}">
        <p14:creationId xmlns:p14="http://schemas.microsoft.com/office/powerpoint/2010/main" val="4229898910"/>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Key challenges in cloud </a:t>
            </a:r>
            <a:r>
              <a:rPr lang="en-US" b="1" dirty="0" smtClean="0"/>
              <a:t>computing</a:t>
            </a:r>
            <a:endParaRPr lang="en-IN" dirty="0"/>
          </a:p>
        </p:txBody>
      </p:sp>
      <p:sp>
        <p:nvSpPr>
          <p:cNvPr id="3" name="Content Placeholder 2"/>
          <p:cNvSpPr>
            <a:spLocks noGrp="1"/>
          </p:cNvSpPr>
          <p:nvPr>
            <p:ph idx="1"/>
          </p:nvPr>
        </p:nvSpPr>
        <p:spPr/>
        <p:txBody>
          <a:bodyPr>
            <a:normAutofit fontScale="70000" lnSpcReduction="20000"/>
          </a:bodyPr>
          <a:lstStyle/>
          <a:p>
            <a:pPr marL="0" lvl="0" indent="0">
              <a:buNone/>
            </a:pPr>
            <a:r>
              <a:rPr lang="en-US" b="1" dirty="0"/>
              <a:t>Bandwidth cost</a:t>
            </a:r>
            <a:endParaRPr lang="en-IN" b="1" dirty="0"/>
          </a:p>
          <a:p>
            <a:r>
              <a:rPr lang="en-US" dirty="0"/>
              <a:t>Cloud computing saves the hardware acquisition costs but their expenditure on bandwidth rises considerably.</a:t>
            </a:r>
            <a:endParaRPr lang="en-IN" dirty="0"/>
          </a:p>
          <a:p>
            <a:r>
              <a:rPr lang="en-US" dirty="0"/>
              <a:t>Sufficient bandwidth is required to deliver intensive and complex data over the network.</a:t>
            </a:r>
            <a:endParaRPr lang="en-IN" dirty="0"/>
          </a:p>
          <a:p>
            <a:pPr marL="0" lvl="0" indent="0">
              <a:buNone/>
            </a:pPr>
            <a:r>
              <a:rPr lang="en-US" b="1" dirty="0"/>
              <a:t>Continuous monitoring and supervision</a:t>
            </a:r>
            <a:endParaRPr lang="en-IN" b="1" dirty="0"/>
          </a:p>
          <a:p>
            <a:r>
              <a:rPr lang="en-US" dirty="0"/>
              <a:t>It is important to monitor the cloud service continuously as well as to supervise its performance, business dependency and robustness.</a:t>
            </a:r>
            <a:endParaRPr lang="en-IN" dirty="0"/>
          </a:p>
          <a:p>
            <a:pPr marL="0" lvl="0" indent="0">
              <a:buNone/>
            </a:pPr>
            <a:r>
              <a:rPr lang="en-US" b="1" dirty="0"/>
              <a:t>Security concerns</a:t>
            </a:r>
            <a:endParaRPr lang="en-IN" b="1" dirty="0"/>
          </a:p>
          <a:p>
            <a:r>
              <a:rPr lang="en-US" dirty="0"/>
              <a:t>To prevent cloud infrastructure damages, some of the measures include tracking unusual </a:t>
            </a:r>
            <a:r>
              <a:rPr lang="en-US" dirty="0" err="1"/>
              <a:t>behaviour</a:t>
            </a:r>
            <a:r>
              <a:rPr lang="en-US" dirty="0"/>
              <a:t> across servers, buying security hardware and using security applications.</a:t>
            </a:r>
            <a:endParaRPr lang="en-IN" dirty="0"/>
          </a:p>
          <a:p>
            <a:endParaRPr lang="en-IN" dirty="0"/>
          </a:p>
        </p:txBody>
      </p:sp>
    </p:spTree>
    <p:extLst>
      <p:ext uri="{BB962C8B-B14F-4D97-AF65-F5344CB8AC3E}">
        <p14:creationId xmlns:p14="http://schemas.microsoft.com/office/powerpoint/2010/main" val="1821647491"/>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Key challenges in cloud </a:t>
            </a:r>
            <a:r>
              <a:rPr lang="en-US" b="1" dirty="0" smtClean="0"/>
              <a:t>computing</a:t>
            </a:r>
            <a:endParaRPr lang="en-IN" dirty="0"/>
          </a:p>
        </p:txBody>
      </p:sp>
      <p:sp>
        <p:nvSpPr>
          <p:cNvPr id="3" name="Content Placeholder 2"/>
          <p:cNvSpPr>
            <a:spLocks noGrp="1"/>
          </p:cNvSpPr>
          <p:nvPr>
            <p:ph idx="1"/>
          </p:nvPr>
        </p:nvSpPr>
        <p:spPr/>
        <p:txBody>
          <a:bodyPr>
            <a:normAutofit fontScale="77500" lnSpcReduction="20000"/>
          </a:bodyPr>
          <a:lstStyle/>
          <a:p>
            <a:pPr marL="0" lvl="0" indent="0">
              <a:buNone/>
            </a:pPr>
            <a:r>
              <a:rPr lang="en-US" b="1" dirty="0"/>
              <a:t>Data access and integration</a:t>
            </a:r>
            <a:endParaRPr lang="en-IN" b="1" dirty="0"/>
          </a:p>
          <a:p>
            <a:r>
              <a:rPr lang="en-US" dirty="0"/>
              <a:t>In cloud where the data stored, how to access it, who is the owner and how to control it.</a:t>
            </a:r>
            <a:endParaRPr lang="en-IN" dirty="0"/>
          </a:p>
          <a:p>
            <a:r>
              <a:rPr lang="en-US" dirty="0"/>
              <a:t>Companies are often concerned about data ownership and loss of data control while moving to cloud.</a:t>
            </a:r>
            <a:endParaRPr lang="en-IN" dirty="0"/>
          </a:p>
          <a:p>
            <a:r>
              <a:rPr lang="en-US" dirty="0"/>
              <a:t>The integration of existing applications in the cloud for smooth running is another challenge.</a:t>
            </a:r>
            <a:endParaRPr lang="en-IN" dirty="0"/>
          </a:p>
          <a:p>
            <a:pPr marL="0" lvl="0" indent="0">
              <a:buNone/>
            </a:pPr>
            <a:r>
              <a:rPr lang="en-US" b="1" dirty="0"/>
              <a:t>Proper usability</a:t>
            </a:r>
            <a:endParaRPr lang="en-IN" b="1" dirty="0"/>
          </a:p>
          <a:p>
            <a:r>
              <a:rPr lang="en-US" dirty="0"/>
              <a:t>Enterprises need to have a good and clear view of how to use the technology to add value to their unique businesses</a:t>
            </a:r>
            <a:endParaRPr lang="en-IN" dirty="0"/>
          </a:p>
        </p:txBody>
      </p:sp>
    </p:spTree>
    <p:extLst>
      <p:ext uri="{BB962C8B-B14F-4D97-AF65-F5344CB8AC3E}">
        <p14:creationId xmlns:p14="http://schemas.microsoft.com/office/powerpoint/2010/main" val="3390648924"/>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62844993"/>
              </p:ext>
            </p:extLst>
          </p:nvPr>
        </p:nvGraphicFramePr>
        <p:xfrm>
          <a:off x="899592" y="1124744"/>
          <a:ext cx="7632848"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841248" y="301752"/>
            <a:ext cx="8077200" cy="750984"/>
          </a:xfrm>
        </p:spPr>
        <p:txBody>
          <a:bodyPr>
            <a:normAutofit fontScale="90000"/>
          </a:bodyPr>
          <a:lstStyle/>
          <a:p>
            <a:r>
              <a:rPr lang="en-US" b="1" dirty="0"/>
              <a:t>History of Cloud computing</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dgm id="{7E429971-BC57-430F-BB25-C0574E5E39E3}"/>
                                            </p:graphicEl>
                                          </p:spTgt>
                                        </p:tgtEl>
                                        <p:attrNameLst>
                                          <p:attrName>style.visibility</p:attrName>
                                        </p:attrNameLst>
                                      </p:cBhvr>
                                      <p:to>
                                        <p:strVal val="visible"/>
                                      </p:to>
                                    </p:set>
                                    <p:animEffect transition="in" filter="wipe(left)">
                                      <p:cBhvr>
                                        <p:cTn id="7" dur="500"/>
                                        <p:tgtEl>
                                          <p:spTgt spid="3">
                                            <p:graphicEl>
                                              <a:dgm id="{7E429971-BC57-430F-BB25-C0574E5E3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graphicEl>
                                              <a:dgm id="{D54B1729-BC98-42C1-9C6C-D65DCBA4358F}"/>
                                            </p:graphicEl>
                                          </p:spTgt>
                                        </p:tgtEl>
                                        <p:attrNameLst>
                                          <p:attrName>style.visibility</p:attrName>
                                        </p:attrNameLst>
                                      </p:cBhvr>
                                      <p:to>
                                        <p:strVal val="visible"/>
                                      </p:to>
                                    </p:set>
                                    <p:animEffect transition="in" filter="wipe(left)">
                                      <p:cBhvr>
                                        <p:cTn id="12" dur="500"/>
                                        <p:tgtEl>
                                          <p:spTgt spid="3">
                                            <p:graphicEl>
                                              <a:dgm id="{D54B1729-BC98-42C1-9C6C-D65DCBA4358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graphicEl>
                                              <a:dgm id="{C04276DC-EE64-470A-B8BC-09067B8045FA}"/>
                                            </p:graphicEl>
                                          </p:spTgt>
                                        </p:tgtEl>
                                        <p:attrNameLst>
                                          <p:attrName>style.visibility</p:attrName>
                                        </p:attrNameLst>
                                      </p:cBhvr>
                                      <p:to>
                                        <p:strVal val="visible"/>
                                      </p:to>
                                    </p:set>
                                    <p:animEffect transition="in" filter="wipe(left)">
                                      <p:cBhvr>
                                        <p:cTn id="17" dur="500"/>
                                        <p:tgtEl>
                                          <p:spTgt spid="3">
                                            <p:graphicEl>
                                              <a:dgm id="{C04276DC-EE64-470A-B8BC-09067B8045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graphicEl>
                                              <a:dgm id="{B37A5355-225B-4C6F-AED7-6C620F99EECC}"/>
                                            </p:graphicEl>
                                          </p:spTgt>
                                        </p:tgtEl>
                                        <p:attrNameLst>
                                          <p:attrName>style.visibility</p:attrName>
                                        </p:attrNameLst>
                                      </p:cBhvr>
                                      <p:to>
                                        <p:strVal val="visible"/>
                                      </p:to>
                                    </p:set>
                                    <p:animEffect transition="in" filter="wipe(left)">
                                      <p:cBhvr>
                                        <p:cTn id="22" dur="500"/>
                                        <p:tgtEl>
                                          <p:spTgt spid="3">
                                            <p:graphicEl>
                                              <a:dgm id="{B37A5355-225B-4C6F-AED7-6C620F99EEC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graphicEl>
                                              <a:dgm id="{F5034101-5B7D-4FE7-B47A-5A48CF39606B}"/>
                                            </p:graphicEl>
                                          </p:spTgt>
                                        </p:tgtEl>
                                        <p:attrNameLst>
                                          <p:attrName>style.visibility</p:attrName>
                                        </p:attrNameLst>
                                      </p:cBhvr>
                                      <p:to>
                                        <p:strVal val="visible"/>
                                      </p:to>
                                    </p:set>
                                    <p:animEffect transition="in" filter="wipe(left)">
                                      <p:cBhvr>
                                        <p:cTn id="27" dur="500"/>
                                        <p:tgtEl>
                                          <p:spTgt spid="3">
                                            <p:graphicEl>
                                              <a:dgm id="{F5034101-5B7D-4FE7-B47A-5A48CF39606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graphicEl>
                                              <a:dgm id="{C7C3E6FD-D83F-4BDA-907E-B5EE041DA931}"/>
                                            </p:graphicEl>
                                          </p:spTgt>
                                        </p:tgtEl>
                                        <p:attrNameLst>
                                          <p:attrName>style.visibility</p:attrName>
                                        </p:attrNameLst>
                                      </p:cBhvr>
                                      <p:to>
                                        <p:strVal val="visible"/>
                                      </p:to>
                                    </p:set>
                                    <p:animEffect transition="in" filter="wipe(left)">
                                      <p:cBhvr>
                                        <p:cTn id="32" dur="500"/>
                                        <p:tgtEl>
                                          <p:spTgt spid="3">
                                            <p:graphicEl>
                                              <a:dgm id="{C7C3E6FD-D83F-4BDA-907E-B5EE041DA93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graphicEl>
                                              <a:dgm id="{CA3EB715-5549-495D-8807-3D2B75C74DAF}"/>
                                            </p:graphicEl>
                                          </p:spTgt>
                                        </p:tgtEl>
                                        <p:attrNameLst>
                                          <p:attrName>style.visibility</p:attrName>
                                        </p:attrNameLst>
                                      </p:cBhvr>
                                      <p:to>
                                        <p:strVal val="visible"/>
                                      </p:to>
                                    </p:set>
                                    <p:animEffect transition="in" filter="wipe(left)">
                                      <p:cBhvr>
                                        <p:cTn id="37" dur="500"/>
                                        <p:tgtEl>
                                          <p:spTgt spid="3">
                                            <p:graphicEl>
                                              <a:dgm id="{CA3EB715-5549-495D-8807-3D2B75C74DA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graphicEl>
                                              <a:dgm id="{81F98A9D-9373-496C-A83D-13B8A6418938}"/>
                                            </p:graphicEl>
                                          </p:spTgt>
                                        </p:tgtEl>
                                        <p:attrNameLst>
                                          <p:attrName>style.visibility</p:attrName>
                                        </p:attrNameLst>
                                      </p:cBhvr>
                                      <p:to>
                                        <p:strVal val="visible"/>
                                      </p:to>
                                    </p:set>
                                    <p:animEffect transition="in" filter="wipe(left)">
                                      <p:cBhvr>
                                        <p:cTn id="42" dur="500"/>
                                        <p:tgtEl>
                                          <p:spTgt spid="3">
                                            <p:graphicEl>
                                              <a:dgm id="{81F98A9D-9373-496C-A83D-13B8A641893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graphicEl>
                                              <a:dgm id="{016316FB-7C19-4A8E-BA0E-619E8F818B07}"/>
                                            </p:graphicEl>
                                          </p:spTgt>
                                        </p:tgtEl>
                                        <p:attrNameLst>
                                          <p:attrName>style.visibility</p:attrName>
                                        </p:attrNameLst>
                                      </p:cBhvr>
                                      <p:to>
                                        <p:strVal val="visible"/>
                                      </p:to>
                                    </p:set>
                                    <p:animEffect transition="in" filter="wipe(left)">
                                      <p:cBhvr>
                                        <p:cTn id="47" dur="500"/>
                                        <p:tgtEl>
                                          <p:spTgt spid="3">
                                            <p:graphicEl>
                                              <a:dgm id="{016316FB-7C19-4A8E-BA0E-619E8F818B0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graphicEl>
                                              <a:dgm id="{8F4B390A-4C0D-46C4-830A-C92859057705}"/>
                                            </p:graphicEl>
                                          </p:spTgt>
                                        </p:tgtEl>
                                        <p:attrNameLst>
                                          <p:attrName>style.visibility</p:attrName>
                                        </p:attrNameLst>
                                      </p:cBhvr>
                                      <p:to>
                                        <p:strVal val="visible"/>
                                      </p:to>
                                    </p:set>
                                    <p:animEffect transition="in" filter="wipe(left)">
                                      <p:cBhvr>
                                        <p:cTn id="52" dur="500"/>
                                        <p:tgtEl>
                                          <p:spTgt spid="3">
                                            <p:graphicEl>
                                              <a:dgm id="{8F4B390A-4C0D-46C4-830A-C928590577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Key challenges in cloud </a:t>
            </a:r>
            <a:r>
              <a:rPr lang="en-US" b="1" dirty="0" smtClean="0"/>
              <a:t>computing</a:t>
            </a:r>
            <a:endParaRPr lang="en-IN" dirty="0"/>
          </a:p>
        </p:txBody>
      </p:sp>
      <p:sp>
        <p:nvSpPr>
          <p:cNvPr id="3" name="Content Placeholder 2"/>
          <p:cNvSpPr>
            <a:spLocks noGrp="1"/>
          </p:cNvSpPr>
          <p:nvPr>
            <p:ph idx="1"/>
          </p:nvPr>
        </p:nvSpPr>
        <p:spPr/>
        <p:txBody>
          <a:bodyPr>
            <a:normAutofit fontScale="92500" lnSpcReduction="20000"/>
          </a:bodyPr>
          <a:lstStyle/>
          <a:p>
            <a:pPr marL="0" lvl="0" indent="0">
              <a:buNone/>
            </a:pPr>
            <a:r>
              <a:rPr lang="en-US" b="1" dirty="0"/>
              <a:t>Migration issues</a:t>
            </a:r>
            <a:endParaRPr lang="en-IN" b="1" dirty="0"/>
          </a:p>
          <a:p>
            <a:r>
              <a:rPr lang="en-US" dirty="0"/>
              <a:t>Migrating data from system to the cloud can pose major risks, if it not handled properly.</a:t>
            </a:r>
            <a:endParaRPr lang="en-IN" dirty="0"/>
          </a:p>
          <a:p>
            <a:r>
              <a:rPr lang="en-US" dirty="0"/>
              <a:t>It need to develop migration strategy that integrates well with the current IT infrastructure.</a:t>
            </a:r>
            <a:endParaRPr lang="en-IN" dirty="0"/>
          </a:p>
          <a:p>
            <a:pPr marL="0" lvl="0" indent="0">
              <a:buNone/>
            </a:pPr>
            <a:r>
              <a:rPr lang="en-US" b="1" dirty="0"/>
              <a:t>Cost assessment</a:t>
            </a:r>
            <a:endParaRPr lang="en-IN" b="1" dirty="0"/>
          </a:p>
          <a:p>
            <a:r>
              <a:rPr lang="en-US" dirty="0"/>
              <a:t>Scalable and on-demand nature of cloud services makes the assessment of cost difficult.</a:t>
            </a:r>
            <a:endParaRPr lang="en-IN" dirty="0"/>
          </a:p>
          <a:p>
            <a:r>
              <a:rPr lang="en-US" dirty="0"/>
              <a:t>Heavy use of a service for a few days may consume the budget of several months.</a:t>
            </a:r>
            <a:endParaRPr lang="en-IN" dirty="0"/>
          </a:p>
        </p:txBody>
      </p:sp>
    </p:spTree>
    <p:extLst>
      <p:ext uri="{BB962C8B-B14F-4D97-AF65-F5344CB8AC3E}">
        <p14:creationId xmlns:p14="http://schemas.microsoft.com/office/powerpoint/2010/main" val="2245991584"/>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1.Managing multi-cloud environments:</a:t>
            </a:r>
            <a:endParaRPr lang="en-IN" dirty="0"/>
          </a:p>
          <a:p>
            <a:pPr marL="0" indent="0">
              <a:buNone/>
            </a:pPr>
            <a:r>
              <a:rPr lang="en-US" dirty="0"/>
              <a:t>Most of the organizations are not using one cloud. From the survey of Right Scale findings, it is estimated that almost 81% of all the entrepreneurs are using multi-cloud strategy. The multi-cloud environment is increasing the complexity faced by IT companies. Doing practices like training employees, doing research, actively managing vendor relationships, tooling and rethinking process.</a:t>
            </a:r>
            <a:endParaRPr lang="en-IN" dirty="0"/>
          </a:p>
          <a:p>
            <a:endParaRPr lang="en-IN" dirty="0"/>
          </a:p>
        </p:txBody>
      </p:sp>
    </p:spTree>
    <p:extLst>
      <p:ext uri="{BB962C8B-B14F-4D97-AF65-F5344CB8AC3E}">
        <p14:creationId xmlns:p14="http://schemas.microsoft.com/office/powerpoint/2010/main" val="2380487981"/>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2.Migration:</a:t>
            </a:r>
            <a:endParaRPr lang="en-IN" dirty="0"/>
          </a:p>
          <a:p>
            <a:pPr marL="0" indent="0">
              <a:buNone/>
            </a:pPr>
            <a:r>
              <a:rPr lang="en-US" dirty="0"/>
              <a:t>Moving the existing application into the cloud is the most difficult task. A dimension research study found that mostly 62% of the cloud migration projects are most difficult than it is to be expected.55% exceeding their budget while 64% is taking longer than to be expected. All the migration projects are troubleshooting, time-consuming, slow migration of data and difficulty security configuration, difficulty syncing data before cutover, downtime during migration and trouble during migration tools to work properly. To overcome all these major IT challenges hiring in-house experts, set a longer project timeline, increase budget.</a:t>
            </a:r>
            <a:endParaRPr lang="en-IN" dirty="0"/>
          </a:p>
          <a:p>
            <a:endParaRPr lang="en-IN" dirty="0"/>
          </a:p>
        </p:txBody>
      </p:sp>
    </p:spTree>
    <p:extLst>
      <p:ext uri="{BB962C8B-B14F-4D97-AF65-F5344CB8AC3E}">
        <p14:creationId xmlns:p14="http://schemas.microsoft.com/office/powerpoint/2010/main" val="3446199668"/>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3.Vendor Lock-In:</a:t>
            </a:r>
            <a:endParaRPr lang="en-IN" dirty="0"/>
          </a:p>
          <a:p>
            <a:pPr marL="0" indent="0">
              <a:buNone/>
            </a:pPr>
            <a:r>
              <a:rPr lang="en-US" dirty="0"/>
              <a:t>Many vendors like Microsoft Azure, IBM cloud, Google cloud platform, Amazon Web Services are dominating the public cloud market. That’s because of the buyer’s caution. Ensure that the services you use are unique and can be transported to other providers, and most importantly, understand the requirements. It could be that this service is not standard or there is no decent vendor replacement. Entering the cloud computing agreement is easier than leaving it.</a:t>
            </a:r>
            <a:endParaRPr lang="en-IN" dirty="0"/>
          </a:p>
          <a:p>
            <a:endParaRPr lang="en-IN" dirty="0"/>
          </a:p>
        </p:txBody>
      </p:sp>
    </p:spTree>
    <p:extLst>
      <p:ext uri="{BB962C8B-B14F-4D97-AF65-F5344CB8AC3E}">
        <p14:creationId xmlns:p14="http://schemas.microsoft.com/office/powerpoint/2010/main" val="1136638093"/>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4.Reliability of new technology:</a:t>
            </a:r>
            <a:endParaRPr lang="en-IN" dirty="0"/>
          </a:p>
          <a:p>
            <a:pPr marL="0" indent="0">
              <a:buNone/>
            </a:pPr>
            <a:r>
              <a:rPr lang="en-US" dirty="0"/>
              <a:t>Security threads increase because they do not know and where information is stored and processed. Usually, employers are hesitant to share organizational information with unknown service providers. This is a fact of human nature that we believe in things that are before our eyes. They think that the information stored in their offices is safer and more accessible. By using cloud computing, they fear losing control of data. They think that data is taken from them and submitted to unknown third parties. The fear of these unknown service providers must be peacefully dealt with and removed from their minds.</a:t>
            </a:r>
            <a:endParaRPr lang="en-IN" dirty="0"/>
          </a:p>
          <a:p>
            <a:endParaRPr lang="en-IN" dirty="0"/>
          </a:p>
        </p:txBody>
      </p:sp>
    </p:spTree>
    <p:extLst>
      <p:ext uri="{BB962C8B-B14F-4D97-AF65-F5344CB8AC3E}">
        <p14:creationId xmlns:p14="http://schemas.microsoft.com/office/powerpoint/2010/main" val="3399318969"/>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5.Operational Security:</a:t>
            </a:r>
            <a:endParaRPr lang="en-IN" dirty="0"/>
          </a:p>
          <a:p>
            <a:pPr marL="0" indent="0">
              <a:buNone/>
            </a:pPr>
            <a:r>
              <a:rPr lang="en-US" dirty="0"/>
              <a:t>A major fear of cloud service providers is </a:t>
            </a:r>
            <a:r>
              <a:rPr lang="en-US" u="sng" dirty="0">
                <a:hlinkClick r:id="rId2"/>
              </a:rPr>
              <a:t>cyber attacks</a:t>
            </a:r>
            <a:r>
              <a:rPr lang="en-US" dirty="0"/>
              <a:t> which is an operational security issue. Most of the data stored in the cloud are at a risk of cyber attack where an only limited amount of data is to be stored. Vulnerability assessment on the overall security measures of providers against external attacks is an effective way to ensure that data in the cloud is adequately protected. The high threat level is because the targets are often by malware, virtual machines and brute force attacks. Even as most cloud providers have strict security measures, cyber attacks are always looming. The high threat level is because the targets are often by malware, virtual machines and brute force attacks.</a:t>
            </a:r>
            <a:endParaRPr lang="en-IN" dirty="0"/>
          </a:p>
          <a:p>
            <a:endParaRPr lang="en-IN" dirty="0"/>
          </a:p>
        </p:txBody>
      </p:sp>
    </p:spTree>
    <p:extLst>
      <p:ext uri="{BB962C8B-B14F-4D97-AF65-F5344CB8AC3E}">
        <p14:creationId xmlns:p14="http://schemas.microsoft.com/office/powerpoint/2010/main" val="381273451"/>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6.Cost Barrier:</a:t>
            </a:r>
            <a:endParaRPr lang="en-IN" dirty="0"/>
          </a:p>
          <a:p>
            <a:pPr marL="0" indent="0">
              <a:buNone/>
            </a:pPr>
            <a:r>
              <a:rPr lang="en-US" dirty="0"/>
              <a:t>To transfer complex and intensive data over the network, you must have sufficient bandwidth. This is a major obstacle in front of small organizations, which limits them from implementing cloud technology in their business. Businesses can reduce costs on hardware but they have to spend a large amount on bandwidth. For smaller application costs it’s not a big problem but for large and complex applications it’s a major problem. For efficient cloud computing work, you have to bear high bandwidth costs.</a:t>
            </a:r>
            <a:endParaRPr lang="en-IN" dirty="0"/>
          </a:p>
          <a:p>
            <a:endParaRPr lang="en-IN" dirty="0"/>
          </a:p>
        </p:txBody>
      </p:sp>
    </p:spTree>
    <p:extLst>
      <p:ext uri="{BB962C8B-B14F-4D97-AF65-F5344CB8AC3E}">
        <p14:creationId xmlns:p14="http://schemas.microsoft.com/office/powerpoint/2010/main" val="2210635515"/>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US" b="1" dirty="0"/>
              <a:t>7.Reducing the risk of threats:</a:t>
            </a:r>
            <a:endParaRPr lang="en-IN" dirty="0"/>
          </a:p>
          <a:p>
            <a:pPr marL="0" indent="0">
              <a:buNone/>
            </a:pPr>
            <a:r>
              <a:rPr lang="en-US" dirty="0"/>
              <a:t>Organizations must observe and examine threats very seriously. Every organization may not have enough mechanisms to reduce this type of threat. It’s very complicated to say that cloud service providers meet security standards and threat risks. These security threats and risks examine the application of cloud solutions.</a:t>
            </a:r>
            <a:endParaRPr lang="en-IN" dirty="0"/>
          </a:p>
          <a:p>
            <a:endParaRPr lang="en-IN" dirty="0"/>
          </a:p>
        </p:txBody>
      </p:sp>
    </p:spTree>
    <p:extLst>
      <p:ext uri="{BB962C8B-B14F-4D97-AF65-F5344CB8AC3E}">
        <p14:creationId xmlns:p14="http://schemas.microsoft.com/office/powerpoint/2010/main" val="1904058496"/>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8.Hacking of the brand:</a:t>
            </a:r>
            <a:endParaRPr lang="en-IN" dirty="0"/>
          </a:p>
          <a:p>
            <a:pPr marL="0" indent="0">
              <a:buNone/>
            </a:pPr>
            <a:r>
              <a:rPr lang="en-US" dirty="0"/>
              <a:t>Cloud providers accommodate many clients; each can be influenced by actions taken against one of them. When there is a threat coming to the main server it also affects all other clients too. Hard computing brings several main risk factors such as hacking. Some professional hackers can hack applications by breaking down firewalls efficiently and stealing sensitive information from organizations. As in the rejection of requests for server attack services that flooded providers of widely distributed computers.</a:t>
            </a:r>
            <a:endParaRPr lang="en-IN" dirty="0"/>
          </a:p>
          <a:p>
            <a:endParaRPr lang="en-IN" dirty="0"/>
          </a:p>
        </p:txBody>
      </p:sp>
    </p:spTree>
    <p:extLst>
      <p:ext uri="{BB962C8B-B14F-4D97-AF65-F5344CB8AC3E}">
        <p14:creationId xmlns:p14="http://schemas.microsoft.com/office/powerpoint/2010/main" val="1380001337"/>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9.Password security:</a:t>
            </a:r>
            <a:endParaRPr lang="en-IN" dirty="0"/>
          </a:p>
          <a:p>
            <a:pPr marL="0" indent="0">
              <a:buNone/>
            </a:pPr>
            <a:r>
              <a:rPr lang="en-US" dirty="0"/>
              <a:t>Password security plays a crucial role in cloud security. Since many people are having access to cloudless security concern is there. If anyone who had knowledge about your password can access your account which you stored in the cloud. Multi-factor authentication should be employed to make sure password is protected properly particularly when the staff members leave. Access rights should be given to those who are related to username and password and it should be allocated for those who require them.</a:t>
            </a:r>
            <a:endParaRPr lang="en-IN" dirty="0"/>
          </a:p>
          <a:p>
            <a:endParaRPr lang="en-IN" dirty="0"/>
          </a:p>
        </p:txBody>
      </p:sp>
    </p:spTree>
    <p:extLst>
      <p:ext uri="{BB962C8B-B14F-4D97-AF65-F5344CB8AC3E}">
        <p14:creationId xmlns:p14="http://schemas.microsoft.com/office/powerpoint/2010/main" val="1719808464"/>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95616626"/>
              </p:ext>
            </p:extLst>
          </p:nvPr>
        </p:nvGraphicFramePr>
        <p:xfrm>
          <a:off x="899592" y="1124744"/>
          <a:ext cx="7632848"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841248" y="301752"/>
            <a:ext cx="8077200" cy="750984"/>
          </a:xfrm>
        </p:spPr>
        <p:txBody>
          <a:bodyPr>
            <a:normAutofit fontScale="90000"/>
          </a:bodyPr>
          <a:lstStyle/>
          <a:p>
            <a:r>
              <a:rPr lang="en-US" b="1" dirty="0"/>
              <a:t>History of Cloud </a:t>
            </a:r>
            <a:r>
              <a:rPr lang="en-US" b="1" dirty="0" smtClean="0"/>
              <a:t>computing….</a:t>
            </a:r>
            <a:endParaRPr lang="en-US" dirty="0"/>
          </a:p>
        </p:txBody>
      </p:sp>
    </p:spTree>
    <p:extLst>
      <p:ext uri="{BB962C8B-B14F-4D97-AF65-F5344CB8AC3E}">
        <p14:creationId xmlns:p14="http://schemas.microsoft.com/office/powerpoint/2010/main" val="354777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dgm id="{7E429971-BC57-430F-BB25-C0574E5E39E3}"/>
                                            </p:graphicEl>
                                          </p:spTgt>
                                        </p:tgtEl>
                                        <p:attrNameLst>
                                          <p:attrName>style.visibility</p:attrName>
                                        </p:attrNameLst>
                                      </p:cBhvr>
                                      <p:to>
                                        <p:strVal val="visible"/>
                                      </p:to>
                                    </p:set>
                                    <p:animEffect transition="in" filter="wipe(left)">
                                      <p:cBhvr>
                                        <p:cTn id="7" dur="500"/>
                                        <p:tgtEl>
                                          <p:spTgt spid="3">
                                            <p:graphicEl>
                                              <a:dgm id="{7E429971-BC57-430F-BB25-C0574E5E3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graphicEl>
                                              <a:dgm id="{D54B1729-BC98-42C1-9C6C-D65DCBA4358F}"/>
                                            </p:graphicEl>
                                          </p:spTgt>
                                        </p:tgtEl>
                                        <p:attrNameLst>
                                          <p:attrName>style.visibility</p:attrName>
                                        </p:attrNameLst>
                                      </p:cBhvr>
                                      <p:to>
                                        <p:strVal val="visible"/>
                                      </p:to>
                                    </p:set>
                                    <p:animEffect transition="in" filter="wipe(left)">
                                      <p:cBhvr>
                                        <p:cTn id="12" dur="500"/>
                                        <p:tgtEl>
                                          <p:spTgt spid="3">
                                            <p:graphicEl>
                                              <a:dgm id="{D54B1729-BC98-42C1-9C6C-D65DCBA4358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graphicEl>
                                              <a:dgm id="{C04276DC-EE64-470A-B8BC-09067B8045FA}"/>
                                            </p:graphicEl>
                                          </p:spTgt>
                                        </p:tgtEl>
                                        <p:attrNameLst>
                                          <p:attrName>style.visibility</p:attrName>
                                        </p:attrNameLst>
                                      </p:cBhvr>
                                      <p:to>
                                        <p:strVal val="visible"/>
                                      </p:to>
                                    </p:set>
                                    <p:animEffect transition="in" filter="wipe(left)">
                                      <p:cBhvr>
                                        <p:cTn id="17" dur="500"/>
                                        <p:tgtEl>
                                          <p:spTgt spid="3">
                                            <p:graphicEl>
                                              <a:dgm id="{C04276DC-EE64-470A-B8BC-09067B8045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graphicEl>
                                              <a:dgm id="{B37A5355-225B-4C6F-AED7-6C620F99EECC}"/>
                                            </p:graphicEl>
                                          </p:spTgt>
                                        </p:tgtEl>
                                        <p:attrNameLst>
                                          <p:attrName>style.visibility</p:attrName>
                                        </p:attrNameLst>
                                      </p:cBhvr>
                                      <p:to>
                                        <p:strVal val="visible"/>
                                      </p:to>
                                    </p:set>
                                    <p:animEffect transition="in" filter="wipe(left)">
                                      <p:cBhvr>
                                        <p:cTn id="22" dur="500"/>
                                        <p:tgtEl>
                                          <p:spTgt spid="3">
                                            <p:graphicEl>
                                              <a:dgm id="{B37A5355-225B-4C6F-AED7-6C620F99EEC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graphicEl>
                                              <a:dgm id="{F5034101-5B7D-4FE7-B47A-5A48CF39606B}"/>
                                            </p:graphicEl>
                                          </p:spTgt>
                                        </p:tgtEl>
                                        <p:attrNameLst>
                                          <p:attrName>style.visibility</p:attrName>
                                        </p:attrNameLst>
                                      </p:cBhvr>
                                      <p:to>
                                        <p:strVal val="visible"/>
                                      </p:to>
                                    </p:set>
                                    <p:animEffect transition="in" filter="wipe(left)">
                                      <p:cBhvr>
                                        <p:cTn id="27" dur="500"/>
                                        <p:tgtEl>
                                          <p:spTgt spid="3">
                                            <p:graphicEl>
                                              <a:dgm id="{F5034101-5B7D-4FE7-B47A-5A48CF39606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graphicEl>
                                              <a:dgm id="{C7C3E6FD-D83F-4BDA-907E-B5EE041DA931}"/>
                                            </p:graphicEl>
                                          </p:spTgt>
                                        </p:tgtEl>
                                        <p:attrNameLst>
                                          <p:attrName>style.visibility</p:attrName>
                                        </p:attrNameLst>
                                      </p:cBhvr>
                                      <p:to>
                                        <p:strVal val="visible"/>
                                      </p:to>
                                    </p:set>
                                    <p:animEffect transition="in" filter="wipe(left)">
                                      <p:cBhvr>
                                        <p:cTn id="32" dur="500"/>
                                        <p:tgtEl>
                                          <p:spTgt spid="3">
                                            <p:graphicEl>
                                              <a:dgm id="{C7C3E6FD-D83F-4BDA-907E-B5EE041DA93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graphicEl>
                                              <a:dgm id="{016316FB-7C19-4A8E-BA0E-619E8F818B07}"/>
                                            </p:graphicEl>
                                          </p:spTgt>
                                        </p:tgtEl>
                                        <p:attrNameLst>
                                          <p:attrName>style.visibility</p:attrName>
                                        </p:attrNameLst>
                                      </p:cBhvr>
                                      <p:to>
                                        <p:strVal val="visible"/>
                                      </p:to>
                                    </p:set>
                                    <p:animEffect transition="in" filter="wipe(left)">
                                      <p:cBhvr>
                                        <p:cTn id="37" dur="500"/>
                                        <p:tgtEl>
                                          <p:spTgt spid="3">
                                            <p:graphicEl>
                                              <a:dgm id="{016316FB-7C19-4A8E-BA0E-619E8F818B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graphicEl>
                                              <a:dgm id="{8F4B390A-4C0D-46C4-830A-C92859057705}"/>
                                            </p:graphicEl>
                                          </p:spTgt>
                                        </p:tgtEl>
                                        <p:attrNameLst>
                                          <p:attrName>style.visibility</p:attrName>
                                        </p:attrNameLst>
                                      </p:cBhvr>
                                      <p:to>
                                        <p:strVal val="visible"/>
                                      </p:to>
                                    </p:set>
                                    <p:animEffect transition="in" filter="wipe(left)">
                                      <p:cBhvr>
                                        <p:cTn id="42" dur="500"/>
                                        <p:tgtEl>
                                          <p:spTgt spid="3">
                                            <p:graphicEl>
                                              <a:dgm id="{8F4B390A-4C0D-46C4-830A-C928590577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Current Cloud Computing </a:t>
            </a:r>
            <a:r>
              <a:rPr lang="en-US" b="1" dirty="0" smtClean="0"/>
              <a:t>Challenges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10.Management of cloud:</a:t>
            </a:r>
            <a:endParaRPr lang="en-IN" dirty="0"/>
          </a:p>
          <a:p>
            <a:pPr marL="0" indent="0">
              <a:buNone/>
            </a:pPr>
            <a:r>
              <a:rPr lang="en-US" dirty="0"/>
              <a:t>Cloud services can be easily changed and updated by business users. It does not involve the direct involvement of the IT department. It is the responsibility of the service provider to manage information and disseminate it throughout the organization. Many famous dramatic predictions about the impact of cloud computing. People think that traditional IT departments will be outdated and research supports the conclusion that cloud impacts tend to be more gradual and less linear. It consists of many technical challenges. So it’s difficult to manage all the functions of complex cloud computing</a:t>
            </a:r>
            <a:endParaRPr lang="en-IN" dirty="0"/>
          </a:p>
          <a:p>
            <a:endParaRPr lang="en-IN" dirty="0"/>
          </a:p>
        </p:txBody>
      </p:sp>
    </p:spTree>
    <p:extLst>
      <p:ext uri="{BB962C8B-B14F-4D97-AF65-F5344CB8AC3E}">
        <p14:creationId xmlns:p14="http://schemas.microsoft.com/office/powerpoint/2010/main" val="2604248927"/>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Cloud and Web 2.0</a:t>
            </a:r>
            <a:r>
              <a:rPr lang="en-IN" dirty="0"/>
              <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7497237"/>
              </p:ext>
            </p:extLst>
          </p:nvPr>
        </p:nvGraphicFramePr>
        <p:xfrm>
          <a:off x="762000" y="1597025"/>
          <a:ext cx="8077200" cy="4385564"/>
        </p:xfrm>
        <a:graphic>
          <a:graphicData uri="http://schemas.openxmlformats.org/drawingml/2006/table">
            <a:tbl>
              <a:tblPr firstRow="1" bandRow="1">
                <a:tableStyleId>{5C22544A-7EE6-4342-B048-85BDC9FD1C3A}</a:tableStyleId>
              </a:tblPr>
              <a:tblGrid>
                <a:gridCol w="4038600"/>
                <a:gridCol w="4038600"/>
              </a:tblGrid>
              <a:tr h="370840">
                <a:tc>
                  <a:txBody>
                    <a:bodyPr/>
                    <a:lstStyle/>
                    <a:p>
                      <a:pPr algn="just">
                        <a:lnSpc>
                          <a:spcPct val="115000"/>
                        </a:lnSpc>
                        <a:spcAft>
                          <a:spcPts val="800"/>
                        </a:spcAft>
                      </a:pPr>
                      <a:r>
                        <a:rPr lang="en-US" sz="1200" b="1" dirty="0">
                          <a:effectLst/>
                          <a:latin typeface="Times New Roman"/>
                          <a:ea typeface="Times New Roman"/>
                          <a:cs typeface="Times New Roman"/>
                        </a:rPr>
                        <a:t>Cloud Computing</a:t>
                      </a:r>
                      <a:endParaRPr lang="en-IN" sz="11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200" b="1">
                          <a:effectLst/>
                          <a:latin typeface="Times New Roman"/>
                          <a:ea typeface="Times New Roman"/>
                          <a:cs typeface="Times New Roman"/>
                        </a:rPr>
                        <a:t>Web 2.0</a:t>
                      </a:r>
                      <a:endParaRPr lang="en-IN" sz="1100">
                        <a:effectLst/>
                        <a:latin typeface="Calibri"/>
                        <a:ea typeface="Calibri"/>
                        <a:cs typeface="Times New Roman"/>
                      </a:endParaRPr>
                    </a:p>
                  </a:txBody>
                  <a:tcPr marL="0" marR="0" marT="0" marB="0" anchor="b"/>
                </a:tc>
              </a:tr>
              <a:tr h="370840">
                <a:tc>
                  <a:txBody>
                    <a:bodyPr/>
                    <a:lstStyle/>
                    <a:p>
                      <a:pPr algn="just">
                        <a:lnSpc>
                          <a:spcPct val="115000"/>
                        </a:lnSpc>
                        <a:spcAft>
                          <a:spcPts val="800"/>
                        </a:spcAft>
                      </a:pPr>
                      <a:r>
                        <a:rPr lang="en-US" sz="1800" dirty="0">
                          <a:effectLst/>
                          <a:latin typeface="Times New Roman"/>
                          <a:ea typeface="Times New Roman"/>
                          <a:cs typeface="Times New Roman"/>
                        </a:rPr>
                        <a:t>It is more specific and definite</a:t>
                      </a:r>
                      <a:endParaRPr lang="en-IN" sz="16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800">
                          <a:effectLst/>
                          <a:latin typeface="Times New Roman"/>
                          <a:ea typeface="Times New Roman"/>
                          <a:cs typeface="Times New Roman"/>
                        </a:rPr>
                        <a:t>Programming and business models</a:t>
                      </a:r>
                      <a:endParaRPr lang="en-IN" sz="1600">
                        <a:effectLst/>
                        <a:latin typeface="Calibri"/>
                        <a:ea typeface="Calibri"/>
                        <a:cs typeface="Times New Roman"/>
                      </a:endParaRPr>
                    </a:p>
                  </a:txBody>
                  <a:tcPr marL="0" marR="0" marT="0" marB="0" anchor="b"/>
                </a:tc>
              </a:tr>
              <a:tr h="741680">
                <a:tc>
                  <a:txBody>
                    <a:bodyPr/>
                    <a:lstStyle/>
                    <a:p>
                      <a:pPr algn="just">
                        <a:lnSpc>
                          <a:spcPct val="115000"/>
                        </a:lnSpc>
                        <a:spcAft>
                          <a:spcPts val="800"/>
                        </a:spcAft>
                      </a:pPr>
                      <a:r>
                        <a:rPr lang="en-US" sz="1800" dirty="0">
                          <a:effectLst/>
                          <a:latin typeface="Times New Roman"/>
                          <a:ea typeface="Times New Roman"/>
                          <a:cs typeface="Times New Roman"/>
                        </a:rPr>
                        <a:t>It is a way of searching through data.</a:t>
                      </a:r>
                      <a:endParaRPr lang="en-IN" sz="1600" dirty="0">
                        <a:effectLst/>
                        <a:latin typeface="Calibri"/>
                        <a:ea typeface="Calibri"/>
                        <a:cs typeface="Times New Roman"/>
                      </a:endParaRPr>
                    </a:p>
                    <a:p>
                      <a:pPr algn="just">
                        <a:lnSpc>
                          <a:spcPct val="115000"/>
                        </a:lnSpc>
                        <a:spcAft>
                          <a:spcPts val="800"/>
                        </a:spcAft>
                      </a:pPr>
                      <a:r>
                        <a:rPr lang="en-US" sz="1800" dirty="0">
                          <a:effectLst/>
                          <a:latin typeface="Times New Roman"/>
                          <a:ea typeface="Times New Roman"/>
                          <a:cs typeface="Times New Roman"/>
                        </a:rPr>
                        <a:t> </a:t>
                      </a:r>
                      <a:endParaRPr lang="en-IN" sz="16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800" dirty="0">
                          <a:effectLst/>
                          <a:latin typeface="Times New Roman"/>
                          <a:ea typeface="Times New Roman"/>
                          <a:cs typeface="Times New Roman"/>
                        </a:rPr>
                        <a:t>It  is  sharing entire  pieces  of  data  between</a:t>
                      </a:r>
                      <a:endParaRPr lang="en-IN" sz="1600" dirty="0">
                        <a:effectLst/>
                        <a:latin typeface="Calibri"/>
                        <a:ea typeface="Calibri"/>
                        <a:cs typeface="Times New Roman"/>
                      </a:endParaRPr>
                    </a:p>
                    <a:p>
                      <a:pPr algn="just">
                        <a:lnSpc>
                          <a:spcPct val="115000"/>
                        </a:lnSpc>
                        <a:spcAft>
                          <a:spcPts val="800"/>
                        </a:spcAft>
                      </a:pPr>
                      <a:r>
                        <a:rPr lang="en-US" sz="1800" dirty="0">
                          <a:effectLst/>
                          <a:latin typeface="Times New Roman"/>
                          <a:ea typeface="Times New Roman"/>
                          <a:cs typeface="Times New Roman"/>
                        </a:rPr>
                        <a:t>different websites.</a:t>
                      </a:r>
                      <a:endParaRPr lang="en-IN" sz="1600" dirty="0">
                        <a:effectLst/>
                        <a:latin typeface="Calibri"/>
                        <a:ea typeface="Calibri"/>
                        <a:cs typeface="Times New Roman"/>
                      </a:endParaRPr>
                    </a:p>
                  </a:txBody>
                  <a:tcPr marL="0" marR="0" marT="0" marB="0" anchor="b"/>
                </a:tc>
              </a:tr>
              <a:tr h="370840">
                <a:tc>
                  <a:txBody>
                    <a:bodyPr/>
                    <a:lstStyle/>
                    <a:p>
                      <a:pPr algn="just">
                        <a:lnSpc>
                          <a:spcPct val="115000"/>
                        </a:lnSpc>
                        <a:spcAft>
                          <a:spcPts val="800"/>
                        </a:spcAft>
                      </a:pPr>
                      <a:r>
                        <a:rPr lang="en-US" sz="1800" dirty="0">
                          <a:effectLst/>
                          <a:latin typeface="Times New Roman"/>
                          <a:ea typeface="Times New Roman"/>
                          <a:cs typeface="Times New Roman"/>
                        </a:rPr>
                        <a:t>Cloud computing is about computers.</a:t>
                      </a:r>
                      <a:endParaRPr lang="en-IN" sz="16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800">
                          <a:effectLst/>
                          <a:latin typeface="Times New Roman"/>
                          <a:ea typeface="Times New Roman"/>
                          <a:cs typeface="Times New Roman"/>
                        </a:rPr>
                        <a:t>Web 2.0 is about people.</a:t>
                      </a:r>
                      <a:endParaRPr lang="en-IN" sz="1600">
                        <a:effectLst/>
                        <a:latin typeface="Calibri"/>
                        <a:ea typeface="Calibri"/>
                        <a:cs typeface="Times New Roman"/>
                      </a:endParaRPr>
                    </a:p>
                  </a:txBody>
                  <a:tcPr marL="0" marR="0" marT="0" marB="0" anchor="b"/>
                </a:tc>
              </a:tr>
              <a:tr h="741680">
                <a:tc>
                  <a:txBody>
                    <a:bodyPr/>
                    <a:lstStyle/>
                    <a:p>
                      <a:pPr algn="just">
                        <a:lnSpc>
                          <a:spcPct val="115000"/>
                        </a:lnSpc>
                        <a:spcAft>
                          <a:spcPts val="800"/>
                        </a:spcAft>
                      </a:pPr>
                      <a:r>
                        <a:rPr lang="en-US" sz="1800" dirty="0">
                          <a:effectLst/>
                          <a:latin typeface="Times New Roman"/>
                          <a:ea typeface="Times New Roman"/>
                          <a:cs typeface="Times New Roman"/>
                        </a:rPr>
                        <a:t>The internet as a computing platform</a:t>
                      </a:r>
                      <a:endParaRPr lang="en-IN" sz="1600" dirty="0">
                        <a:effectLst/>
                        <a:latin typeface="Calibri"/>
                        <a:ea typeface="Calibri"/>
                        <a:cs typeface="Times New Roman"/>
                      </a:endParaRPr>
                    </a:p>
                    <a:p>
                      <a:pPr algn="just">
                        <a:lnSpc>
                          <a:spcPct val="115000"/>
                        </a:lnSpc>
                        <a:spcAft>
                          <a:spcPts val="800"/>
                        </a:spcAft>
                      </a:pPr>
                      <a:r>
                        <a:rPr lang="en-US" sz="1800" dirty="0">
                          <a:effectLst/>
                          <a:latin typeface="Times New Roman"/>
                          <a:ea typeface="Times New Roman"/>
                          <a:cs typeface="Times New Roman"/>
                        </a:rPr>
                        <a:t> </a:t>
                      </a:r>
                      <a:endParaRPr lang="en-IN" sz="16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800" dirty="0">
                          <a:effectLst/>
                          <a:latin typeface="Times New Roman"/>
                          <a:ea typeface="Times New Roman"/>
                          <a:cs typeface="Times New Roman"/>
                        </a:rPr>
                        <a:t>Attempt to explore and explain the business</a:t>
                      </a:r>
                      <a:endParaRPr lang="en-IN" sz="1600" dirty="0">
                        <a:effectLst/>
                        <a:latin typeface="Calibri"/>
                        <a:ea typeface="Calibri"/>
                        <a:cs typeface="Times New Roman"/>
                      </a:endParaRPr>
                    </a:p>
                    <a:p>
                      <a:pPr algn="just">
                        <a:lnSpc>
                          <a:spcPct val="115000"/>
                        </a:lnSpc>
                        <a:spcAft>
                          <a:spcPts val="800"/>
                        </a:spcAft>
                      </a:pPr>
                      <a:r>
                        <a:rPr lang="en-US" sz="1800" dirty="0">
                          <a:effectLst/>
                          <a:latin typeface="Times New Roman"/>
                          <a:ea typeface="Times New Roman"/>
                          <a:cs typeface="Times New Roman"/>
                        </a:rPr>
                        <a:t>rules of that platform</a:t>
                      </a:r>
                      <a:endParaRPr lang="en-IN" sz="1600" dirty="0">
                        <a:effectLst/>
                        <a:latin typeface="Calibri"/>
                        <a:ea typeface="Calibri"/>
                        <a:cs typeface="Times New Roman"/>
                      </a:endParaRPr>
                    </a:p>
                  </a:txBody>
                  <a:tcPr marL="0" marR="0" marT="0" marB="0" anchor="b"/>
                </a:tc>
              </a:tr>
              <a:tr h="741680">
                <a:tc>
                  <a:txBody>
                    <a:bodyPr/>
                    <a:lstStyle/>
                    <a:p>
                      <a:pPr algn="just">
                        <a:lnSpc>
                          <a:spcPct val="115000"/>
                        </a:lnSpc>
                        <a:spcAft>
                          <a:spcPts val="800"/>
                        </a:spcAft>
                      </a:pPr>
                      <a:r>
                        <a:rPr lang="en-US" sz="1800" dirty="0">
                          <a:effectLst/>
                          <a:latin typeface="Times New Roman"/>
                          <a:ea typeface="Times New Roman"/>
                          <a:cs typeface="Times New Roman"/>
                        </a:rPr>
                        <a:t>Google   apps   are   considered   in   Cloud</a:t>
                      </a:r>
                      <a:endParaRPr lang="en-IN" sz="1600" dirty="0">
                        <a:effectLst/>
                        <a:latin typeface="Calibri"/>
                        <a:ea typeface="Calibri"/>
                        <a:cs typeface="Times New Roman"/>
                      </a:endParaRPr>
                    </a:p>
                    <a:p>
                      <a:pPr algn="just">
                        <a:lnSpc>
                          <a:spcPct val="115000"/>
                        </a:lnSpc>
                        <a:spcAft>
                          <a:spcPts val="800"/>
                        </a:spcAft>
                      </a:pPr>
                      <a:r>
                        <a:rPr lang="en-US" sz="1800" dirty="0">
                          <a:effectLst/>
                          <a:latin typeface="Times New Roman"/>
                          <a:ea typeface="Times New Roman"/>
                          <a:cs typeface="Times New Roman"/>
                        </a:rPr>
                        <a:t>computing.</a:t>
                      </a:r>
                      <a:endParaRPr lang="en-IN" sz="16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800" dirty="0">
                          <a:effectLst/>
                          <a:latin typeface="Times New Roman"/>
                          <a:ea typeface="Times New Roman"/>
                          <a:cs typeface="Times New Roman"/>
                        </a:rPr>
                        <a:t>A  web-based  application  is  considered  </a:t>
                      </a:r>
                      <a:r>
                        <a:rPr lang="en-US" sz="1800" dirty="0" smtClean="0">
                          <a:effectLst/>
                          <a:latin typeface="Times New Roman"/>
                          <a:ea typeface="Times New Roman"/>
                          <a:cs typeface="Times New Roman"/>
                        </a:rPr>
                        <a:t>in Web </a:t>
                      </a:r>
                      <a:r>
                        <a:rPr lang="en-US" sz="1800" dirty="0">
                          <a:effectLst/>
                          <a:latin typeface="Times New Roman"/>
                          <a:ea typeface="Times New Roman"/>
                          <a:cs typeface="Times New Roman"/>
                        </a:rPr>
                        <a:t>2.0.</a:t>
                      </a:r>
                      <a:endParaRPr lang="en-IN" sz="1600" dirty="0">
                        <a:effectLst/>
                        <a:latin typeface="Calibri"/>
                        <a:ea typeface="Calibri"/>
                        <a:cs typeface="Times New Roman"/>
                      </a:endParaRPr>
                    </a:p>
                  </a:txBody>
                  <a:tcPr marL="0" marR="0" marT="0" marB="0" anchor="b"/>
                </a:tc>
              </a:tr>
              <a:tr h="741680">
                <a:tc>
                  <a:txBody>
                    <a:bodyPr/>
                    <a:lstStyle/>
                    <a:p>
                      <a:pPr algn="just">
                        <a:lnSpc>
                          <a:spcPct val="115000"/>
                        </a:lnSpc>
                        <a:spcAft>
                          <a:spcPts val="800"/>
                        </a:spcAft>
                      </a:pPr>
                      <a:r>
                        <a:rPr lang="en-US" sz="1800" dirty="0">
                          <a:effectLst/>
                          <a:latin typeface="Times New Roman"/>
                          <a:ea typeface="Times New Roman"/>
                          <a:cs typeface="Times New Roman"/>
                        </a:rPr>
                        <a:t>It  is  a  business  model  for  hosting  these</a:t>
                      </a:r>
                      <a:endParaRPr lang="en-IN" sz="1600" dirty="0">
                        <a:effectLst/>
                        <a:latin typeface="Calibri"/>
                        <a:ea typeface="Calibri"/>
                        <a:cs typeface="Times New Roman"/>
                      </a:endParaRPr>
                    </a:p>
                    <a:p>
                      <a:pPr algn="just">
                        <a:lnSpc>
                          <a:spcPct val="115000"/>
                        </a:lnSpc>
                        <a:spcAft>
                          <a:spcPts val="800"/>
                        </a:spcAft>
                      </a:pPr>
                      <a:r>
                        <a:rPr lang="en-US" sz="1800" dirty="0">
                          <a:effectLst/>
                          <a:latin typeface="Times New Roman"/>
                          <a:ea typeface="Times New Roman"/>
                          <a:cs typeface="Times New Roman"/>
                        </a:rPr>
                        <a:t>services.</a:t>
                      </a:r>
                      <a:endParaRPr lang="en-IN" sz="1600" dirty="0">
                        <a:effectLst/>
                        <a:latin typeface="Calibri"/>
                        <a:ea typeface="Calibri"/>
                        <a:cs typeface="Times New Roman"/>
                      </a:endParaRPr>
                    </a:p>
                  </a:txBody>
                  <a:tcPr marL="0" marR="0" marT="0" marB="0" anchor="b"/>
                </a:tc>
                <a:tc>
                  <a:txBody>
                    <a:bodyPr/>
                    <a:lstStyle/>
                    <a:p>
                      <a:pPr algn="just">
                        <a:lnSpc>
                          <a:spcPct val="115000"/>
                        </a:lnSpc>
                        <a:spcAft>
                          <a:spcPts val="800"/>
                        </a:spcAft>
                      </a:pPr>
                      <a:r>
                        <a:rPr lang="en-US" sz="1800" dirty="0">
                          <a:effectLst/>
                          <a:latin typeface="Times New Roman"/>
                          <a:ea typeface="Times New Roman"/>
                          <a:cs typeface="Times New Roman"/>
                        </a:rPr>
                        <a:t>It is a technology which allows webpages </a:t>
                      </a:r>
                      <a:r>
                        <a:rPr lang="en-US" sz="1800" dirty="0" smtClean="0">
                          <a:effectLst/>
                          <a:latin typeface="Times New Roman"/>
                          <a:ea typeface="Times New Roman"/>
                          <a:cs typeface="Times New Roman"/>
                        </a:rPr>
                        <a:t>to act </a:t>
                      </a:r>
                      <a:r>
                        <a:rPr lang="en-US" sz="1800" dirty="0">
                          <a:effectLst/>
                          <a:latin typeface="Times New Roman"/>
                          <a:ea typeface="Times New Roman"/>
                          <a:cs typeface="Times New Roman"/>
                        </a:rPr>
                        <a:t>as more responsive applications</a:t>
                      </a:r>
                      <a:endParaRPr lang="en-IN" sz="1600" dirty="0">
                        <a:effectLst/>
                        <a:latin typeface="Calibri"/>
                        <a:ea typeface="Calibri"/>
                        <a:cs typeface="Times New Roman"/>
                      </a:endParaRPr>
                    </a:p>
                  </a:txBody>
                  <a:tcPr marL="0" marR="0" marT="0" marB="0" anchor="b"/>
                </a:tc>
              </a:tr>
            </a:tbl>
          </a:graphicData>
        </a:graphic>
      </p:graphicFrame>
    </p:spTree>
    <p:extLst>
      <p:ext uri="{BB962C8B-B14F-4D97-AF65-F5344CB8AC3E}">
        <p14:creationId xmlns:p14="http://schemas.microsoft.com/office/powerpoint/2010/main" val="1633904711"/>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Major cloud players</a:t>
            </a:r>
            <a:r>
              <a:rPr lang="en-IN" dirty="0"/>
              <a:t/>
            </a:r>
            <a:br>
              <a:rPr lang="en-IN" dirty="0"/>
            </a:br>
            <a:endParaRPr lang="en-IN" dirty="0"/>
          </a:p>
        </p:txBody>
      </p:sp>
      <p:sp>
        <p:nvSpPr>
          <p:cNvPr id="3" name="Content Placeholder 2"/>
          <p:cNvSpPr>
            <a:spLocks noGrp="1"/>
          </p:cNvSpPr>
          <p:nvPr>
            <p:ph idx="1"/>
          </p:nvPr>
        </p:nvSpPr>
        <p:spPr>
          <a:xfrm>
            <a:off x="762000" y="1596413"/>
            <a:ext cx="8077200" cy="3632787"/>
          </a:xfrm>
        </p:spPr>
        <p:txBody>
          <a:bodyPr>
            <a:normAutofit fontScale="70000" lnSpcReduction="20000"/>
          </a:bodyPr>
          <a:lstStyle/>
          <a:p>
            <a:pPr marL="514350" lvl="0" indent="-514350">
              <a:buFont typeface="+mj-lt"/>
              <a:buAutoNum type="arabicPeriod"/>
            </a:pPr>
            <a:r>
              <a:rPr lang="en-US" dirty="0"/>
              <a:t>Microsoft Azure</a:t>
            </a:r>
            <a:endParaRPr lang="en-IN" dirty="0"/>
          </a:p>
          <a:p>
            <a:pPr marL="514350" lvl="0" indent="-514350">
              <a:buFont typeface="+mj-lt"/>
              <a:buAutoNum type="arabicPeriod"/>
            </a:pPr>
            <a:r>
              <a:rPr lang="en-US" dirty="0"/>
              <a:t>Amazon Web Services (AWS)</a:t>
            </a:r>
            <a:endParaRPr lang="en-IN" dirty="0"/>
          </a:p>
          <a:p>
            <a:pPr marL="514350" lvl="0" indent="-514350">
              <a:buFont typeface="+mj-lt"/>
              <a:buAutoNum type="arabicPeriod"/>
            </a:pPr>
            <a:r>
              <a:rPr lang="en-US" dirty="0"/>
              <a:t>Google Cloud</a:t>
            </a:r>
            <a:endParaRPr lang="en-IN" dirty="0"/>
          </a:p>
          <a:p>
            <a:pPr marL="514350" lvl="0" indent="-514350">
              <a:buFont typeface="+mj-lt"/>
              <a:buAutoNum type="arabicPeriod"/>
            </a:pPr>
            <a:r>
              <a:rPr lang="en-US" dirty="0" err="1"/>
              <a:t>Alibaba</a:t>
            </a:r>
            <a:r>
              <a:rPr lang="en-US" dirty="0"/>
              <a:t> Cloud</a:t>
            </a:r>
            <a:endParaRPr lang="en-IN" dirty="0"/>
          </a:p>
          <a:p>
            <a:pPr marL="514350" lvl="0" indent="-514350">
              <a:buFont typeface="+mj-lt"/>
              <a:buAutoNum type="arabicPeriod"/>
            </a:pPr>
            <a:r>
              <a:rPr lang="en-US" dirty="0"/>
              <a:t>IBM Cloud</a:t>
            </a:r>
            <a:endParaRPr lang="en-IN" dirty="0"/>
          </a:p>
          <a:p>
            <a:pPr marL="514350" lvl="0" indent="-514350">
              <a:buFont typeface="+mj-lt"/>
              <a:buAutoNum type="arabicPeriod"/>
            </a:pPr>
            <a:r>
              <a:rPr lang="en-US" dirty="0"/>
              <a:t>Oracle</a:t>
            </a:r>
            <a:endParaRPr lang="en-IN" dirty="0"/>
          </a:p>
          <a:p>
            <a:pPr marL="514350" lvl="0" indent="-514350">
              <a:buFont typeface="+mj-lt"/>
              <a:buAutoNum type="arabicPeriod"/>
            </a:pPr>
            <a:r>
              <a:rPr lang="en-US" dirty="0" err="1"/>
              <a:t>Salesforce</a:t>
            </a:r>
            <a:endParaRPr lang="en-IN" dirty="0"/>
          </a:p>
          <a:p>
            <a:pPr marL="514350" lvl="0" indent="-514350">
              <a:buFont typeface="+mj-lt"/>
              <a:buAutoNum type="arabicPeriod"/>
            </a:pPr>
            <a:r>
              <a:rPr lang="en-US" dirty="0"/>
              <a:t>SAP</a:t>
            </a:r>
            <a:endParaRPr lang="en-IN" dirty="0"/>
          </a:p>
          <a:p>
            <a:pPr marL="514350" lvl="0" indent="-514350">
              <a:buFont typeface="+mj-lt"/>
              <a:buAutoNum type="arabicPeriod"/>
            </a:pPr>
            <a:r>
              <a:rPr lang="en-US" dirty="0"/>
              <a:t>Rackspace Cloud</a:t>
            </a:r>
            <a:endParaRPr lang="en-IN" dirty="0"/>
          </a:p>
          <a:p>
            <a:pPr marL="514350" lvl="0" indent="-514350">
              <a:buFont typeface="+mj-lt"/>
              <a:buAutoNum type="arabicPeriod"/>
            </a:pPr>
            <a:r>
              <a:rPr lang="en-US" dirty="0" err="1"/>
              <a:t>VMWare</a:t>
            </a:r>
            <a:endParaRPr lang="en-IN" dirty="0"/>
          </a:p>
          <a:p>
            <a:endParaRPr lang="en-IN" dirty="0"/>
          </a:p>
        </p:txBody>
      </p:sp>
      <p:sp>
        <p:nvSpPr>
          <p:cNvPr id="4" name="TextBox 3"/>
          <p:cNvSpPr txBox="1"/>
          <p:nvPr/>
        </p:nvSpPr>
        <p:spPr>
          <a:xfrm>
            <a:off x="827584" y="5013176"/>
            <a:ext cx="7920880" cy="1600438"/>
          </a:xfrm>
          <a:prstGeom prst="rect">
            <a:avLst/>
          </a:prstGeom>
          <a:noFill/>
        </p:spPr>
        <p:txBody>
          <a:bodyPr wrap="square" rtlCol="0">
            <a:spAutoFit/>
          </a:bodyPr>
          <a:lstStyle/>
          <a:p>
            <a:r>
              <a:rPr lang="en-US" sz="2000" dirty="0"/>
              <a:t>*Amazon Web Services offers many types of cloud computing services. See the website for details.</a:t>
            </a:r>
            <a:endParaRPr lang="en-IN" sz="2000" dirty="0"/>
          </a:p>
          <a:p>
            <a:r>
              <a:rPr lang="en-US" sz="2000" dirty="0"/>
              <a:t>**VMware is a provider of the technology underlying cloud computing and does not provide hosting services.</a:t>
            </a:r>
            <a:endParaRPr lang="en-IN" sz="2000" dirty="0"/>
          </a:p>
          <a:p>
            <a:endParaRPr lang="en-IN" dirty="0"/>
          </a:p>
        </p:txBody>
      </p:sp>
    </p:spTree>
    <p:extLst>
      <p:ext uri="{BB962C8B-B14F-4D97-AF65-F5344CB8AC3E}">
        <p14:creationId xmlns:p14="http://schemas.microsoft.com/office/powerpoint/2010/main" val="879709003"/>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1647200"/>
          </a:xfrm>
        </p:spPr>
        <p:txBody>
          <a:bodyPr>
            <a:normAutofit/>
          </a:bodyPr>
          <a:lstStyle/>
          <a:p>
            <a:r>
              <a:rPr lang="en-US" b="1" dirty="0"/>
              <a:t>The Top 5 Cloud-Computing Vendors</a:t>
            </a:r>
            <a:r>
              <a:rPr lang="en-US" b="1" dirty="0" smtClean="0"/>
              <a:t>:</a:t>
            </a:r>
            <a:endParaRPr lang="en-IN"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#1 Microsoft </a:t>
            </a:r>
            <a:r>
              <a:rPr lang="en-US" dirty="0"/>
              <a:t>remains an absolute lock at the top due to four factors: its deep involvement at</a:t>
            </a:r>
            <a:r>
              <a:rPr lang="en-US" b="1" dirty="0"/>
              <a:t> </a:t>
            </a:r>
            <a:r>
              <a:rPr lang="en-US" dirty="0"/>
              <a:t>all three layers of the cloud (</a:t>
            </a:r>
            <a:r>
              <a:rPr lang="en-US" dirty="0" err="1"/>
              <a:t>IaaS</a:t>
            </a:r>
            <a:r>
              <a:rPr lang="en-US" dirty="0"/>
              <a:t>, </a:t>
            </a:r>
            <a:r>
              <a:rPr lang="en-US" dirty="0" err="1"/>
              <a:t>PaaS</a:t>
            </a:r>
            <a:r>
              <a:rPr lang="en-US" dirty="0"/>
              <a:t> and </a:t>
            </a:r>
            <a:r>
              <a:rPr lang="en-US" dirty="0" err="1"/>
              <a:t>SaaS</a:t>
            </a:r>
            <a:r>
              <a:rPr lang="en-US" dirty="0"/>
              <a:t>); its unmatched commitment to developing and helping customers deploy </a:t>
            </a:r>
            <a:r>
              <a:rPr lang="en-US" dirty="0">
                <a:solidFill>
                  <a:srgbClr val="FF0000"/>
                </a:solidFill>
              </a:rPr>
              <a:t>AI, ML and </a:t>
            </a:r>
            <a:r>
              <a:rPr lang="en-US" dirty="0" err="1">
                <a:solidFill>
                  <a:srgbClr val="FF0000"/>
                </a:solidFill>
              </a:rPr>
              <a:t>Blockchain</a:t>
            </a:r>
            <a:r>
              <a:rPr lang="en-US" dirty="0">
                <a:solidFill>
                  <a:srgbClr val="FF0000"/>
                </a:solidFill>
              </a:rPr>
              <a:t> </a:t>
            </a:r>
            <a:r>
              <a:rPr lang="en-US" dirty="0"/>
              <a:t>in innovative production environments; its market-leading cloud revenue, which I estimate at about $16.7 billion for the trailing 12 months (not to be confused with the forward-projected $20.4 billion annualized run rate the company released on Oct. 26); and the extraordinary vision and leadership of CEO </a:t>
            </a:r>
            <a:r>
              <a:rPr lang="en-US" dirty="0" err="1"/>
              <a:t>Satya</a:t>
            </a:r>
            <a:r>
              <a:rPr lang="en-US" dirty="0"/>
              <a:t> </a:t>
            </a:r>
            <a:r>
              <a:rPr lang="en-US" dirty="0" err="1"/>
              <a:t>Nadella</a:t>
            </a:r>
            <a:r>
              <a:rPr lang="en-US" dirty="0"/>
              <a:t>.</a:t>
            </a:r>
            <a:endParaRPr lang="en-IN" dirty="0"/>
          </a:p>
          <a:p>
            <a:endParaRPr lang="en-IN" dirty="0"/>
          </a:p>
        </p:txBody>
      </p:sp>
    </p:spTree>
    <p:extLst>
      <p:ext uri="{BB962C8B-B14F-4D97-AF65-F5344CB8AC3E}">
        <p14:creationId xmlns:p14="http://schemas.microsoft.com/office/powerpoint/2010/main" val="3302181449"/>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1647200"/>
          </a:xfrm>
        </p:spPr>
        <p:txBody>
          <a:bodyPr>
            <a:normAutofit/>
          </a:bodyPr>
          <a:lstStyle/>
          <a:p>
            <a:r>
              <a:rPr lang="en-US" b="1" dirty="0"/>
              <a:t>The Top 5 Cloud-Computing Vendors</a:t>
            </a:r>
            <a:r>
              <a:rPr lang="en-US" b="1" dirty="0" smtClean="0"/>
              <a:t>:</a:t>
            </a:r>
            <a:endParaRPr lang="en-IN" dirty="0"/>
          </a:p>
        </p:txBody>
      </p:sp>
      <p:sp>
        <p:nvSpPr>
          <p:cNvPr id="3" name="Content Placeholder 2"/>
          <p:cNvSpPr>
            <a:spLocks noGrp="1"/>
          </p:cNvSpPr>
          <p:nvPr>
            <p:ph idx="1"/>
          </p:nvPr>
        </p:nvSpPr>
        <p:spPr/>
        <p:txBody>
          <a:bodyPr>
            <a:normAutofit fontScale="92500"/>
          </a:bodyPr>
          <a:lstStyle/>
          <a:p>
            <a:pPr marL="0" indent="0">
              <a:buNone/>
            </a:pPr>
            <a:r>
              <a:rPr lang="en-US" b="1" dirty="0"/>
              <a:t>#2 Amazon </a:t>
            </a:r>
            <a:r>
              <a:rPr lang="en-US" dirty="0"/>
              <a:t>might not have the end-to-end software chops of the others in the Top 5 but it</a:t>
            </a:r>
            <a:r>
              <a:rPr lang="en-US" b="1" dirty="0"/>
              <a:t> </a:t>
            </a:r>
            <a:r>
              <a:rPr lang="en-US" dirty="0"/>
              <a:t>was and continues to be the poster-child for the cloud-computing movement: the first-moving paradigm-buster and category creator. I believe Amazon will make some big moves to bolster its position in software, and no matter how you slice it, the $16 billion in trailing-12-month cloud revenue from AWS is awfully impressive.</a:t>
            </a:r>
            <a:endParaRPr lang="en-IN" dirty="0"/>
          </a:p>
          <a:p>
            <a:endParaRPr lang="en-IN" dirty="0"/>
          </a:p>
        </p:txBody>
      </p:sp>
    </p:spTree>
    <p:extLst>
      <p:ext uri="{BB962C8B-B14F-4D97-AF65-F5344CB8AC3E}">
        <p14:creationId xmlns:p14="http://schemas.microsoft.com/office/powerpoint/2010/main" val="4283067129"/>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077200" cy="1647200"/>
          </a:xfrm>
        </p:spPr>
        <p:txBody>
          <a:bodyPr>
            <a:normAutofit/>
          </a:bodyPr>
          <a:lstStyle/>
          <a:p>
            <a:r>
              <a:rPr lang="en-US" b="1" dirty="0"/>
              <a:t>The Top 5 Cloud-Computing Vendors</a:t>
            </a:r>
            <a:r>
              <a:rPr lang="en-US" b="1" dirty="0" smtClean="0"/>
              <a:t>:</a:t>
            </a:r>
            <a:endParaRPr lang="en-IN" dirty="0"/>
          </a:p>
        </p:txBody>
      </p:sp>
      <p:sp>
        <p:nvSpPr>
          <p:cNvPr id="3" name="Content Placeholder 2"/>
          <p:cNvSpPr>
            <a:spLocks noGrp="1"/>
          </p:cNvSpPr>
          <p:nvPr>
            <p:ph idx="1"/>
          </p:nvPr>
        </p:nvSpPr>
        <p:spPr>
          <a:xfrm>
            <a:off x="827584" y="1412776"/>
            <a:ext cx="8077200" cy="4928931"/>
          </a:xfrm>
        </p:spPr>
        <p:txBody>
          <a:bodyPr>
            <a:noAutofit/>
          </a:bodyPr>
          <a:lstStyle/>
          <a:p>
            <a:pPr marL="0" indent="0">
              <a:buNone/>
            </a:pPr>
            <a:r>
              <a:rPr lang="en-US" sz="2000" b="1" dirty="0"/>
              <a:t>#3 IBM </a:t>
            </a:r>
            <a:r>
              <a:rPr lang="en-US" sz="2000" dirty="0"/>
              <a:t>has leapfrogged both Salesforce.com (formerly tied with Amazon for #2 and now in</a:t>
            </a:r>
            <a:r>
              <a:rPr lang="en-US" sz="2000" b="1" dirty="0"/>
              <a:t> </a:t>
            </a:r>
            <a:r>
              <a:rPr lang="en-US" sz="2000" dirty="0"/>
              <a:t>the #4 spot) and SAP </a:t>
            </a:r>
            <a:r>
              <a:rPr lang="en-US" sz="2000" dirty="0" smtClean="0"/>
              <a:t>(</a:t>
            </a:r>
            <a:r>
              <a:rPr lang="en-US" sz="2000" b="1" dirty="0"/>
              <a:t>SAP</a:t>
            </a:r>
            <a:r>
              <a:rPr lang="en-US" sz="2000" dirty="0"/>
              <a:t> stands for Systems Applications and Products in Data Processing. </a:t>
            </a:r>
            <a:r>
              <a:rPr lang="en-US" sz="2000" b="1" dirty="0"/>
              <a:t>SAP</a:t>
            </a:r>
            <a:r>
              <a:rPr lang="en-US" sz="2000" dirty="0"/>
              <a:t> is an ERP software that helps run the day to day operations of an enterprise</a:t>
            </a:r>
            <a:r>
              <a:rPr lang="en-US" sz="2000" dirty="0" smtClean="0"/>
              <a:t>) </a:t>
            </a:r>
            <a:r>
              <a:rPr lang="en-US" sz="2000" dirty="0"/>
              <a:t>on the strength of its un-trendy but highly successful emphasis on transforming its vast array of software expertise and technology from the on-premises world to the cloud. In so doing, IBM has quietly created a $15.8-billion cloud business (again on trailing-12-month basis) </a:t>
            </a:r>
            <a:r>
              <a:rPr lang="en-US" sz="2000" dirty="0">
                <a:solidFill>
                  <a:srgbClr val="FF0000"/>
                </a:solidFill>
              </a:rPr>
              <a:t>that includes revenue of $7 billion from helping big global corporations convert legacy systems to cloud or cloud-enabled environments.</a:t>
            </a:r>
            <a:r>
              <a:rPr lang="en-US" sz="2000" dirty="0"/>
              <a:t> And like #1 Microsoft, IBM plays in all three layers of the cloud—</a:t>
            </a:r>
            <a:r>
              <a:rPr lang="en-US" sz="2000" dirty="0" err="1"/>
              <a:t>IaaS</a:t>
            </a:r>
            <a:r>
              <a:rPr lang="en-US" sz="2000" dirty="0"/>
              <a:t>, </a:t>
            </a:r>
            <a:r>
              <a:rPr lang="en-US" sz="2000" dirty="0" err="1"/>
              <a:t>PaaS</a:t>
            </a:r>
            <a:r>
              <a:rPr lang="en-US" sz="2000" dirty="0"/>
              <a:t> and </a:t>
            </a:r>
            <a:r>
              <a:rPr lang="en-US" sz="2000" dirty="0" err="1"/>
              <a:t>SaaS</a:t>
            </a:r>
            <a:r>
              <a:rPr lang="en-US" sz="2000" dirty="0"/>
              <a:t>—which is hugely important for the elite cloud vendors because it allows them to give customers more choices, more seamless integration, better </a:t>
            </a:r>
            <a:r>
              <a:rPr lang="en-US" sz="2000" dirty="0" err="1"/>
              <a:t>cybersecurity</a:t>
            </a:r>
            <a:r>
              <a:rPr lang="en-US" sz="2000" dirty="0"/>
              <a:t>, and more reasons for third-party developers to rally to the IBM Cloud. Plus, its relentless pairing of "cloud and cognitive" is an excellent approach toward weaving AI and ML deeply into customer-facing solutions.</a:t>
            </a:r>
            <a:endParaRPr lang="en-IN" sz="2000" dirty="0"/>
          </a:p>
          <a:p>
            <a:endParaRPr lang="en-IN" sz="2000" dirty="0"/>
          </a:p>
        </p:txBody>
      </p:sp>
    </p:spTree>
    <p:extLst>
      <p:ext uri="{BB962C8B-B14F-4D97-AF65-F5344CB8AC3E}">
        <p14:creationId xmlns:p14="http://schemas.microsoft.com/office/powerpoint/2010/main" val="1587909119"/>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077200" cy="1647200"/>
          </a:xfrm>
        </p:spPr>
        <p:txBody>
          <a:bodyPr>
            <a:normAutofit/>
          </a:bodyPr>
          <a:lstStyle/>
          <a:p>
            <a:r>
              <a:rPr lang="en-US" b="1" dirty="0"/>
              <a:t>The Top 5 Cloud-Computing Vendors</a:t>
            </a:r>
            <a:r>
              <a:rPr lang="en-US" b="1" dirty="0" smtClean="0"/>
              <a:t>:</a:t>
            </a:r>
            <a:endParaRPr lang="en-IN" dirty="0"/>
          </a:p>
        </p:txBody>
      </p:sp>
      <p:sp>
        <p:nvSpPr>
          <p:cNvPr id="3" name="Content Placeholder 2"/>
          <p:cNvSpPr>
            <a:spLocks noGrp="1"/>
          </p:cNvSpPr>
          <p:nvPr>
            <p:ph idx="1"/>
          </p:nvPr>
        </p:nvSpPr>
        <p:spPr>
          <a:xfrm>
            <a:off x="827584" y="1412776"/>
            <a:ext cx="8077200" cy="4928931"/>
          </a:xfrm>
        </p:spPr>
        <p:txBody>
          <a:bodyPr>
            <a:noAutofit/>
          </a:bodyPr>
          <a:lstStyle/>
          <a:p>
            <a:pPr marL="0" indent="0">
              <a:buNone/>
            </a:pPr>
            <a:r>
              <a:rPr lang="en-US" sz="2000" b="1" dirty="0"/>
              <a:t>#4 Salesforce.com </a:t>
            </a:r>
            <a:r>
              <a:rPr lang="en-US" sz="2000" dirty="0"/>
              <a:t>falls a couple of spots from its long-time tie with Amazon at #2 but—and</a:t>
            </a:r>
            <a:r>
              <a:rPr lang="en-US" sz="2000" b="1" dirty="0"/>
              <a:t> </a:t>
            </a:r>
            <a:r>
              <a:rPr lang="en-US" sz="2000" dirty="0"/>
              <a:t>this will be the case as long </a:t>
            </a:r>
            <a:r>
              <a:rPr lang="en-US" sz="2000" dirty="0">
                <a:solidFill>
                  <a:srgbClr val="FF0000"/>
                </a:solidFill>
              </a:rPr>
              <a:t>as founder Marc </a:t>
            </a:r>
            <a:r>
              <a:rPr lang="en-US" sz="2000" dirty="0" err="1">
                <a:solidFill>
                  <a:srgbClr val="FF0000"/>
                </a:solidFill>
              </a:rPr>
              <a:t>Benioff</a:t>
            </a:r>
            <a:r>
              <a:rPr lang="en-US" sz="2000" dirty="0">
                <a:solidFill>
                  <a:srgbClr val="FF0000"/>
                </a:solidFill>
              </a:rPr>
              <a:t> is CEO</a:t>
            </a:r>
            <a:r>
              <a:rPr lang="en-US" sz="2000" dirty="0"/>
              <a:t>—remains a powerful source of digital innovation and disruptive strategy. However, to remain in the rarified air near the top of the Cloud Wars Top 10, </a:t>
            </a:r>
            <a:r>
              <a:rPr lang="en-US" sz="2000" dirty="0" err="1"/>
              <a:t>Benioff</a:t>
            </a:r>
            <a:r>
              <a:rPr lang="en-US" sz="2000" dirty="0"/>
              <a:t> and </a:t>
            </a:r>
            <a:r>
              <a:rPr lang="en-US" sz="2000" dirty="0" err="1"/>
              <a:t>Salesforce</a:t>
            </a:r>
            <a:r>
              <a:rPr lang="en-US" sz="2000" dirty="0"/>
              <a:t> must find a way to extend their market impact beyond their enormously successful </a:t>
            </a:r>
            <a:r>
              <a:rPr lang="en-US" sz="2000" dirty="0" err="1"/>
              <a:t>SaaS</a:t>
            </a:r>
            <a:r>
              <a:rPr lang="en-US" sz="2000" dirty="0"/>
              <a:t> business and become more of a high-impact player in the platform or </a:t>
            </a:r>
            <a:r>
              <a:rPr lang="en-US" sz="2000" dirty="0" err="1"/>
              <a:t>PaaS</a:t>
            </a:r>
            <a:r>
              <a:rPr lang="en-US" sz="2000" dirty="0"/>
              <a:t> space. At this stage, it's simply not possible for </a:t>
            </a:r>
            <a:r>
              <a:rPr lang="en-US" sz="2000" dirty="0" err="1"/>
              <a:t>Salesforce</a:t>
            </a:r>
            <a:r>
              <a:rPr lang="en-US" sz="2000" dirty="0"/>
              <a:t> to become a player in </a:t>
            </a:r>
            <a:r>
              <a:rPr lang="en-US" sz="2000" dirty="0" err="1"/>
              <a:t>IaaS</a:t>
            </a:r>
            <a:r>
              <a:rPr lang="en-US" sz="2000" dirty="0"/>
              <a:t>, so </a:t>
            </a:r>
            <a:r>
              <a:rPr lang="en-US" sz="2000" dirty="0" err="1"/>
              <a:t>Benioff</a:t>
            </a:r>
            <a:r>
              <a:rPr lang="en-US" sz="2000" dirty="0"/>
              <a:t> needs to crank up the genius machine and hammer his way into top contention as a platform powerhouse.</a:t>
            </a:r>
            <a:endParaRPr lang="en-IN" sz="2000" dirty="0"/>
          </a:p>
          <a:p>
            <a:pPr marL="0" indent="0">
              <a:buNone/>
            </a:pPr>
            <a:endParaRPr lang="en-IN" sz="2000" dirty="0"/>
          </a:p>
        </p:txBody>
      </p:sp>
    </p:spTree>
    <p:extLst>
      <p:ext uri="{BB962C8B-B14F-4D97-AF65-F5344CB8AC3E}">
        <p14:creationId xmlns:p14="http://schemas.microsoft.com/office/powerpoint/2010/main" val="3872686435"/>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8077200" cy="1647200"/>
          </a:xfrm>
        </p:spPr>
        <p:txBody>
          <a:bodyPr>
            <a:normAutofit/>
          </a:bodyPr>
          <a:lstStyle/>
          <a:p>
            <a:r>
              <a:rPr lang="en-US" b="1" dirty="0"/>
              <a:t>The Top 5 Cloud-Computing Vendors</a:t>
            </a:r>
            <a:r>
              <a:rPr lang="en-US" b="1" dirty="0" smtClean="0"/>
              <a:t>:</a:t>
            </a:r>
            <a:endParaRPr lang="en-IN" dirty="0"/>
          </a:p>
        </p:txBody>
      </p:sp>
      <p:sp>
        <p:nvSpPr>
          <p:cNvPr id="3" name="Content Placeholder 2"/>
          <p:cNvSpPr>
            <a:spLocks noGrp="1"/>
          </p:cNvSpPr>
          <p:nvPr>
            <p:ph idx="1"/>
          </p:nvPr>
        </p:nvSpPr>
        <p:spPr>
          <a:xfrm>
            <a:off x="827584" y="1412776"/>
            <a:ext cx="8077200" cy="4928931"/>
          </a:xfrm>
        </p:spPr>
        <p:txBody>
          <a:bodyPr>
            <a:noAutofit/>
          </a:bodyPr>
          <a:lstStyle/>
          <a:p>
            <a:pPr marL="0" indent="0">
              <a:buNone/>
            </a:pPr>
            <a:r>
              <a:rPr lang="en-US" sz="2000" b="1" dirty="0"/>
              <a:t>#5 SAP </a:t>
            </a:r>
            <a:r>
              <a:rPr lang="en-US" sz="2000" dirty="0"/>
              <a:t>has what all of the other cloud vendors would kill for: unmatched incumbency within</a:t>
            </a:r>
            <a:r>
              <a:rPr lang="en-US" sz="2000" b="1" dirty="0"/>
              <a:t> </a:t>
            </a:r>
            <a:r>
              <a:rPr lang="en-US" sz="2000" dirty="0"/>
              <a:t>all of the world's leading corporations as the supplier of mission-critical business applications that run those companies. It's also fashioned, under </a:t>
            </a:r>
            <a:r>
              <a:rPr lang="en-US" sz="2000" dirty="0">
                <a:solidFill>
                  <a:srgbClr val="FF0000"/>
                </a:solidFill>
              </a:rPr>
              <a:t>CEO Bill McDermott</a:t>
            </a:r>
            <a:r>
              <a:rPr lang="en-US" sz="2000" dirty="0"/>
              <a:t>, </a:t>
            </a:r>
            <a:r>
              <a:rPr lang="en-US" sz="2000" dirty="0">
                <a:solidFill>
                  <a:srgbClr val="00B050"/>
                </a:solidFill>
              </a:rPr>
              <a:t>powerful new partnerships with Amazon and Google to complement its long-standing relationships with IBM and Microsoft, </a:t>
            </a:r>
            <a:r>
              <a:rPr lang="en-US" sz="2000" dirty="0"/>
              <a:t>all of which give customers a heightened sense of confidence that SAP will be willing and able to play nice in heterogeneous environments. Plus, </a:t>
            </a:r>
            <a:r>
              <a:rPr lang="en-US" sz="2000" dirty="0">
                <a:solidFill>
                  <a:srgbClr val="00B050"/>
                </a:solidFill>
              </a:rPr>
              <a:t>SAP's HANA </a:t>
            </a:r>
            <a:r>
              <a:rPr lang="en-US" sz="2000" dirty="0"/>
              <a:t>technology is now in full deployment across thousands of businesses, and as it takes root and SAP continues to rationalize its massive product portfolio around HANA in the cloud, SAP has a very bright future ahead of it in the cloud.</a:t>
            </a:r>
            <a:endParaRPr lang="en-IN" sz="2000" dirty="0"/>
          </a:p>
          <a:p>
            <a:endParaRPr lang="en-IN" sz="2000" dirty="0"/>
          </a:p>
        </p:txBody>
      </p:sp>
    </p:spTree>
    <p:extLst>
      <p:ext uri="{BB962C8B-B14F-4D97-AF65-F5344CB8AC3E}">
        <p14:creationId xmlns:p14="http://schemas.microsoft.com/office/powerpoint/2010/main" val="2860637824"/>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custDataLst>
              <p:tags r:id="rId2"/>
            </p:custDataLst>
          </p:nvPr>
        </p:nvSpPr>
        <p:spPr/>
        <p:txBody>
          <a:bodyPr/>
          <a:lstStyle/>
          <a:p>
            <a:r>
              <a:rPr lang="en-US" b="1" dirty="0"/>
              <a:t>References: </a:t>
            </a:r>
            <a:endParaRPr lang="en-IN" dirty="0"/>
          </a:p>
        </p:txBody>
      </p:sp>
      <p:sp>
        <p:nvSpPr>
          <p:cNvPr id="618499" name="Rectangle 3"/>
          <p:cNvSpPr>
            <a:spLocks noGrp="1" noChangeArrowheads="1"/>
          </p:cNvSpPr>
          <p:nvPr>
            <p:ph type="body" idx="1"/>
            <p:custDataLst>
              <p:tags r:id="rId3"/>
            </p:custDataLst>
          </p:nvPr>
        </p:nvSpPr>
        <p:spPr/>
        <p:txBody>
          <a:bodyPr>
            <a:normAutofit fontScale="70000" lnSpcReduction="20000"/>
          </a:bodyPr>
          <a:lstStyle/>
          <a:p>
            <a:pPr lvl="0" algn="just"/>
            <a:r>
              <a:rPr lang="en-US" dirty="0" smtClean="0"/>
              <a:t>Cloud </a:t>
            </a:r>
            <a:r>
              <a:rPr lang="en-US" dirty="0"/>
              <a:t>concepts : https://en.wikipedia.org/ </a:t>
            </a:r>
            <a:endParaRPr lang="en-IN" dirty="0"/>
          </a:p>
          <a:p>
            <a:pPr lvl="0" algn="just"/>
            <a:r>
              <a:rPr lang="en-US" dirty="0"/>
              <a:t>Web Services: https://www.cleo.com/blog/knowledge-base-web-services</a:t>
            </a:r>
            <a:endParaRPr lang="en-IN" dirty="0"/>
          </a:p>
          <a:p>
            <a:pPr lvl="0" algn="just"/>
            <a:r>
              <a:rPr lang="en-US" dirty="0"/>
              <a:t>WSDL: https://www.w3schools.com/xml/xml_wsdl.asp</a:t>
            </a:r>
            <a:endParaRPr lang="en-IN" dirty="0"/>
          </a:p>
          <a:p>
            <a:pPr lvl="0" algn="just"/>
            <a:r>
              <a:rPr lang="en-US" dirty="0"/>
              <a:t>UDDI: https://www.tutorialspoint.com/uddi/uddi_overview.htm</a:t>
            </a:r>
            <a:endParaRPr lang="en-IN" dirty="0"/>
          </a:p>
          <a:p>
            <a:pPr lvl="0" algn="just"/>
            <a:r>
              <a:rPr lang="en-US" dirty="0"/>
              <a:t>Cloud types: </a:t>
            </a:r>
            <a:r>
              <a:rPr lang="en-US" dirty="0">
                <a:hlinkClick r:id="rId6"/>
              </a:rPr>
              <a:t>https://</a:t>
            </a:r>
            <a:r>
              <a:rPr lang="en-US" dirty="0" smtClean="0">
                <a:hlinkClick r:id="rId6"/>
              </a:rPr>
              <a:t>www.vxchnge.com/blog/different-types-of-cloud-computing</a:t>
            </a:r>
            <a:endParaRPr lang="en-US" dirty="0" smtClean="0"/>
          </a:p>
          <a:p>
            <a:pPr lvl="0" algn="just"/>
            <a:r>
              <a:rPr lang="en-US" dirty="0" err="1" smtClean="0"/>
              <a:t>Multicloud</a:t>
            </a:r>
            <a:r>
              <a:rPr lang="en-US" dirty="0"/>
              <a:t>: </a:t>
            </a:r>
            <a:r>
              <a:rPr lang="en-US" dirty="0">
                <a:hlinkClick r:id="rId7"/>
              </a:rPr>
              <a:t>https://</a:t>
            </a:r>
            <a:r>
              <a:rPr lang="en-US" dirty="0" smtClean="0">
                <a:hlinkClick r:id="rId7"/>
              </a:rPr>
              <a:t>www.ibm.com/cloud/learn/multicloud</a:t>
            </a:r>
            <a:endParaRPr lang="en-US" dirty="0" smtClean="0"/>
          </a:p>
          <a:p>
            <a:pPr lvl="0" algn="just"/>
            <a:r>
              <a:rPr lang="en-US" dirty="0" err="1" smtClean="0"/>
              <a:t>Multicloud</a:t>
            </a:r>
            <a:r>
              <a:rPr lang="en-US" dirty="0" smtClean="0"/>
              <a:t> </a:t>
            </a:r>
            <a:r>
              <a:rPr lang="en-US" dirty="0" err="1" smtClean="0"/>
              <a:t>Vs</a:t>
            </a:r>
            <a:r>
              <a:rPr lang="en-US" dirty="0" smtClean="0"/>
              <a:t> </a:t>
            </a:r>
            <a:r>
              <a:rPr lang="en-US" dirty="0"/>
              <a:t>Hybrid cloud: https://gcloud.devoteam.com/blog/differences-similarities-between-hybrid-cloud-multi-cloud</a:t>
            </a:r>
            <a:endParaRPr lang="en-IN" dirty="0"/>
          </a:p>
          <a:p>
            <a:pPr marL="0" indent="0" algn="just">
              <a:buNone/>
            </a:pPr>
            <a:r>
              <a:rPr lang="en-US" dirty="0"/>
              <a:t> </a:t>
            </a:r>
            <a:endParaRPr lang="en-IN" dirty="0"/>
          </a:p>
        </p:txBody>
      </p:sp>
    </p:spTree>
    <p:custDataLst>
      <p:tags r:id="rId1"/>
    </p:custData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64005"/>
            <a:ext cx="8081645" cy="3866515"/>
          </a:xfrm>
          <a:prstGeom prst="rect">
            <a:avLst/>
          </a:prstGeom>
        </p:spPr>
        <p:txBody>
          <a:bodyPr vert="horz" wrap="square" lIns="0" tIns="72390" rIns="0" bIns="0" rtlCol="0">
            <a:spAutoFit/>
          </a:bodyPr>
          <a:lstStyle/>
          <a:p>
            <a:pPr marL="356870" marR="10795" indent="-344805" algn="just">
              <a:lnSpc>
                <a:spcPct val="80100"/>
              </a:lnSpc>
              <a:spcBef>
                <a:spcPts val="570"/>
              </a:spcBef>
              <a:buFont typeface="Arial MT"/>
              <a:buChar char="•"/>
              <a:tabLst>
                <a:tab pos="357505" algn="l"/>
              </a:tabLst>
            </a:pPr>
            <a:r>
              <a:rPr sz="2000" dirty="0">
                <a:latin typeface="Times New Roman"/>
                <a:cs typeface="Times New Roman"/>
              </a:rPr>
              <a:t>The </a:t>
            </a:r>
            <a:r>
              <a:rPr sz="2000" spc="-5" dirty="0">
                <a:latin typeface="Times New Roman"/>
                <a:cs typeface="Times New Roman"/>
              </a:rPr>
              <a:t>term </a:t>
            </a:r>
            <a:r>
              <a:rPr sz="2000" b="1" spc="-10" dirty="0">
                <a:latin typeface="Times New Roman"/>
                <a:cs typeface="Times New Roman"/>
              </a:rPr>
              <a:t>'Virtualization'</a:t>
            </a:r>
            <a:r>
              <a:rPr sz="2000" b="1" spc="-5" dirty="0">
                <a:latin typeface="Times New Roman"/>
                <a:cs typeface="Times New Roman"/>
              </a:rPr>
              <a:t> </a:t>
            </a:r>
            <a:r>
              <a:rPr sz="2000" spc="-15" dirty="0">
                <a:latin typeface="Times New Roman"/>
                <a:cs typeface="Times New Roman"/>
              </a:rPr>
              <a:t>can</a:t>
            </a:r>
            <a:r>
              <a:rPr sz="2000" spc="-10" dirty="0">
                <a:latin typeface="Times New Roman"/>
                <a:cs typeface="Times New Roman"/>
              </a:rPr>
              <a:t> </a:t>
            </a:r>
            <a:r>
              <a:rPr sz="2000" dirty="0">
                <a:latin typeface="Times New Roman"/>
                <a:cs typeface="Times New Roman"/>
              </a:rPr>
              <a:t>be </a:t>
            </a:r>
            <a:r>
              <a:rPr sz="2000" spc="-10" dirty="0">
                <a:latin typeface="Times New Roman"/>
                <a:cs typeface="Times New Roman"/>
              </a:rPr>
              <a:t>used</a:t>
            </a:r>
            <a:r>
              <a:rPr sz="2000" spc="-5" dirty="0">
                <a:latin typeface="Times New Roman"/>
                <a:cs typeface="Times New Roman"/>
              </a:rPr>
              <a:t> </a:t>
            </a:r>
            <a:r>
              <a:rPr sz="2000" spc="-10" dirty="0">
                <a:latin typeface="Times New Roman"/>
                <a:cs typeface="Times New Roman"/>
              </a:rPr>
              <a:t>in many </a:t>
            </a:r>
            <a:r>
              <a:rPr sz="2000" spc="-5" dirty="0">
                <a:latin typeface="Times New Roman"/>
                <a:cs typeface="Times New Roman"/>
              </a:rPr>
              <a:t>respect</a:t>
            </a:r>
            <a:r>
              <a:rPr sz="2000" spc="490" dirty="0">
                <a:latin typeface="Times New Roman"/>
                <a:cs typeface="Times New Roman"/>
              </a:rPr>
              <a:t> </a:t>
            </a:r>
            <a:r>
              <a:rPr sz="2000" dirty="0">
                <a:latin typeface="Times New Roman"/>
                <a:cs typeface="Times New Roman"/>
              </a:rPr>
              <a:t>of </a:t>
            </a:r>
            <a:r>
              <a:rPr sz="2000" spc="-20" dirty="0">
                <a:latin typeface="Times New Roman"/>
                <a:cs typeface="Times New Roman"/>
              </a:rPr>
              <a:t>computer.</a:t>
            </a:r>
            <a:r>
              <a:rPr sz="2000" spc="459" dirty="0">
                <a:latin typeface="Times New Roman"/>
                <a:cs typeface="Times New Roman"/>
              </a:rPr>
              <a:t> </a:t>
            </a:r>
            <a:r>
              <a:rPr sz="2000" dirty="0">
                <a:latin typeface="Times New Roman"/>
                <a:cs typeface="Times New Roman"/>
              </a:rPr>
              <a:t>It </a:t>
            </a:r>
            <a:r>
              <a:rPr sz="2000" spc="-10" dirty="0">
                <a:latin typeface="Times New Roman"/>
                <a:cs typeface="Times New Roman"/>
              </a:rPr>
              <a:t>is </a:t>
            </a:r>
            <a:r>
              <a:rPr sz="2000" spc="-5" dirty="0">
                <a:latin typeface="Times New Roman"/>
                <a:cs typeface="Times New Roman"/>
              </a:rPr>
              <a:t> </a:t>
            </a:r>
            <a:r>
              <a:rPr sz="2000" spc="-10" dirty="0">
                <a:latin typeface="Times New Roman"/>
                <a:cs typeface="Times New Roman"/>
              </a:rPr>
              <a:t>the</a:t>
            </a:r>
            <a:r>
              <a:rPr sz="2000" spc="-5" dirty="0">
                <a:latin typeface="Times New Roman"/>
                <a:cs typeface="Times New Roman"/>
              </a:rPr>
              <a:t> process</a:t>
            </a:r>
            <a:r>
              <a:rPr sz="2000" dirty="0">
                <a:latin typeface="Times New Roman"/>
                <a:cs typeface="Times New Roman"/>
              </a:rPr>
              <a:t> of </a:t>
            </a:r>
            <a:r>
              <a:rPr sz="2000" spc="-5" dirty="0">
                <a:latin typeface="Times New Roman"/>
                <a:cs typeface="Times New Roman"/>
              </a:rPr>
              <a:t>creating</a:t>
            </a:r>
            <a:r>
              <a:rPr sz="2000" dirty="0">
                <a:latin typeface="Times New Roman"/>
                <a:cs typeface="Times New Roman"/>
              </a:rPr>
              <a:t> </a:t>
            </a:r>
            <a:r>
              <a:rPr sz="2000" spc="-5" dirty="0">
                <a:latin typeface="Times New Roman"/>
                <a:cs typeface="Times New Roman"/>
              </a:rPr>
              <a:t>a</a:t>
            </a:r>
            <a:r>
              <a:rPr sz="2000" dirty="0">
                <a:latin typeface="Times New Roman"/>
                <a:cs typeface="Times New Roman"/>
              </a:rPr>
              <a:t> </a:t>
            </a:r>
            <a:r>
              <a:rPr sz="2000" spc="-10" dirty="0">
                <a:latin typeface="Times New Roman"/>
                <a:cs typeface="Times New Roman"/>
              </a:rPr>
              <a:t>virtual</a:t>
            </a:r>
            <a:r>
              <a:rPr sz="2000" spc="-5" dirty="0">
                <a:latin typeface="Times New Roman"/>
                <a:cs typeface="Times New Roman"/>
              </a:rPr>
              <a:t> environment</a:t>
            </a:r>
            <a:r>
              <a:rPr sz="2000" dirty="0">
                <a:latin typeface="Times New Roman"/>
                <a:cs typeface="Times New Roman"/>
              </a:rPr>
              <a:t> </a:t>
            </a:r>
            <a:r>
              <a:rPr sz="2000" spc="10" dirty="0">
                <a:latin typeface="Times New Roman"/>
                <a:cs typeface="Times New Roman"/>
              </a:rPr>
              <a:t>of </a:t>
            </a:r>
            <a:r>
              <a:rPr sz="2000" spc="-5" dirty="0">
                <a:latin typeface="Times New Roman"/>
                <a:cs typeface="Times New Roman"/>
              </a:rPr>
              <a:t>something</a:t>
            </a:r>
            <a:r>
              <a:rPr sz="2000" dirty="0">
                <a:latin typeface="Times New Roman"/>
                <a:cs typeface="Times New Roman"/>
              </a:rPr>
              <a:t> </a:t>
            </a:r>
            <a:r>
              <a:rPr sz="2000" spc="-10" dirty="0">
                <a:latin typeface="Times New Roman"/>
                <a:cs typeface="Times New Roman"/>
              </a:rPr>
              <a:t>which</a:t>
            </a:r>
            <a:r>
              <a:rPr sz="2000" spc="-5" dirty="0">
                <a:latin typeface="Times New Roman"/>
                <a:cs typeface="Times New Roman"/>
              </a:rPr>
              <a:t> </a:t>
            </a:r>
            <a:r>
              <a:rPr sz="2000" spc="-10" dirty="0">
                <a:latin typeface="Times New Roman"/>
                <a:cs typeface="Times New Roman"/>
              </a:rPr>
              <a:t>may </a:t>
            </a:r>
            <a:r>
              <a:rPr sz="2000" spc="-5" dirty="0">
                <a:latin typeface="Times New Roman"/>
                <a:cs typeface="Times New Roman"/>
              </a:rPr>
              <a:t> </a:t>
            </a:r>
            <a:r>
              <a:rPr sz="2000" spc="-10" dirty="0">
                <a:latin typeface="Times New Roman"/>
                <a:cs typeface="Times New Roman"/>
              </a:rPr>
              <a:t>include</a:t>
            </a:r>
            <a:r>
              <a:rPr sz="2000" spc="35" dirty="0">
                <a:latin typeface="Times New Roman"/>
                <a:cs typeface="Times New Roman"/>
              </a:rPr>
              <a:t> </a:t>
            </a:r>
            <a:r>
              <a:rPr sz="2000" spc="-10" dirty="0">
                <a:latin typeface="Times New Roman"/>
                <a:cs typeface="Times New Roman"/>
              </a:rPr>
              <a:t>hardware</a:t>
            </a:r>
            <a:r>
              <a:rPr sz="2000" spc="45" dirty="0">
                <a:latin typeface="Times New Roman"/>
                <a:cs typeface="Times New Roman"/>
              </a:rPr>
              <a:t> </a:t>
            </a:r>
            <a:r>
              <a:rPr sz="2000" spc="-10" dirty="0">
                <a:latin typeface="Times New Roman"/>
                <a:cs typeface="Times New Roman"/>
              </a:rPr>
              <a:t>platforms,</a:t>
            </a:r>
            <a:r>
              <a:rPr sz="2000" spc="45" dirty="0">
                <a:latin typeface="Times New Roman"/>
                <a:cs typeface="Times New Roman"/>
              </a:rPr>
              <a:t> </a:t>
            </a:r>
            <a:r>
              <a:rPr sz="2000" spc="-5" dirty="0">
                <a:latin typeface="Times New Roman"/>
                <a:cs typeface="Times New Roman"/>
              </a:rPr>
              <a:t>storage</a:t>
            </a:r>
            <a:r>
              <a:rPr sz="2000" spc="10" dirty="0">
                <a:latin typeface="Times New Roman"/>
                <a:cs typeface="Times New Roman"/>
              </a:rPr>
              <a:t> </a:t>
            </a:r>
            <a:r>
              <a:rPr sz="2000" spc="-5" dirty="0">
                <a:latin typeface="Times New Roman"/>
                <a:cs typeface="Times New Roman"/>
              </a:rPr>
              <a:t>devices,</a:t>
            </a:r>
            <a:r>
              <a:rPr sz="2000" spc="15" dirty="0">
                <a:latin typeface="Times New Roman"/>
                <a:cs typeface="Times New Roman"/>
              </a:rPr>
              <a:t> </a:t>
            </a:r>
            <a:r>
              <a:rPr sz="2000" spc="-5" dirty="0">
                <a:latin typeface="Times New Roman"/>
                <a:cs typeface="Times New Roman"/>
              </a:rPr>
              <a:t>OS,</a:t>
            </a:r>
            <a:r>
              <a:rPr sz="2000" spc="40" dirty="0">
                <a:latin typeface="Times New Roman"/>
                <a:cs typeface="Times New Roman"/>
              </a:rPr>
              <a:t> </a:t>
            </a:r>
            <a:r>
              <a:rPr sz="2000" spc="-15" dirty="0">
                <a:latin typeface="Times New Roman"/>
                <a:cs typeface="Times New Roman"/>
              </a:rPr>
              <a:t>network</a:t>
            </a:r>
            <a:r>
              <a:rPr sz="2000" spc="75" dirty="0">
                <a:latin typeface="Times New Roman"/>
                <a:cs typeface="Times New Roman"/>
              </a:rPr>
              <a:t> </a:t>
            </a:r>
            <a:r>
              <a:rPr sz="2000" spc="-5" dirty="0">
                <a:latin typeface="Times New Roman"/>
                <a:cs typeface="Times New Roman"/>
              </a:rPr>
              <a:t>resources, etc.</a:t>
            </a:r>
            <a:endParaRPr sz="2000">
              <a:latin typeface="Times New Roman"/>
              <a:cs typeface="Times New Roman"/>
            </a:endParaRPr>
          </a:p>
          <a:p>
            <a:pPr marL="356870" marR="5080" indent="-344805" algn="just">
              <a:lnSpc>
                <a:spcPct val="80000"/>
              </a:lnSpc>
              <a:spcBef>
                <a:spcPts val="480"/>
              </a:spcBef>
              <a:buFont typeface="Arial MT"/>
              <a:buChar char="•"/>
              <a:tabLst>
                <a:tab pos="357505" algn="l"/>
              </a:tabLst>
            </a:pPr>
            <a:r>
              <a:rPr sz="2000" spc="-15" dirty="0">
                <a:latin typeface="Times New Roman"/>
                <a:cs typeface="Times New Roman"/>
              </a:rPr>
              <a:t>Virtualization </a:t>
            </a:r>
            <a:r>
              <a:rPr sz="2000" spc="-10" dirty="0">
                <a:latin typeface="Times New Roman"/>
                <a:cs typeface="Times New Roman"/>
              </a:rPr>
              <a:t>is the </a:t>
            </a:r>
            <a:r>
              <a:rPr sz="2000" spc="-5" dirty="0">
                <a:latin typeface="Times New Roman"/>
                <a:cs typeface="Times New Roman"/>
              </a:rPr>
              <a:t>ability </a:t>
            </a:r>
            <a:r>
              <a:rPr sz="2000" spc="-15" dirty="0">
                <a:latin typeface="Times New Roman"/>
                <a:cs typeface="Times New Roman"/>
              </a:rPr>
              <a:t>which </a:t>
            </a:r>
            <a:r>
              <a:rPr sz="2000" spc="-5" dirty="0">
                <a:latin typeface="Times New Roman"/>
                <a:cs typeface="Times New Roman"/>
              </a:rPr>
              <a:t>allows sharing </a:t>
            </a:r>
            <a:r>
              <a:rPr sz="2000" spc="-10" dirty="0">
                <a:latin typeface="Times New Roman"/>
                <a:cs typeface="Times New Roman"/>
              </a:rPr>
              <a:t>the </a:t>
            </a:r>
            <a:r>
              <a:rPr sz="2000" spc="-5" dirty="0">
                <a:latin typeface="Times New Roman"/>
                <a:cs typeface="Times New Roman"/>
              </a:rPr>
              <a:t>physical </a:t>
            </a:r>
            <a:r>
              <a:rPr sz="2000" spc="-10" dirty="0">
                <a:latin typeface="Times New Roman"/>
                <a:cs typeface="Times New Roman"/>
              </a:rPr>
              <a:t>instance </a:t>
            </a:r>
            <a:r>
              <a:rPr sz="2000" dirty="0">
                <a:latin typeface="Times New Roman"/>
                <a:cs typeface="Times New Roman"/>
              </a:rPr>
              <a:t>of </a:t>
            </a:r>
            <a:r>
              <a:rPr sz="2000" spc="-5" dirty="0">
                <a:latin typeface="Times New Roman"/>
                <a:cs typeface="Times New Roman"/>
              </a:rPr>
              <a:t>a </a:t>
            </a:r>
            <a:r>
              <a:rPr sz="2000" dirty="0">
                <a:latin typeface="Times New Roman"/>
                <a:cs typeface="Times New Roman"/>
              </a:rPr>
              <a:t> </a:t>
            </a:r>
            <a:r>
              <a:rPr sz="2000" spc="-10" dirty="0">
                <a:latin typeface="Times New Roman"/>
                <a:cs typeface="Times New Roman"/>
              </a:rPr>
              <a:t>single </a:t>
            </a:r>
            <a:r>
              <a:rPr sz="2000" spc="-5" dirty="0">
                <a:latin typeface="Times New Roman"/>
                <a:cs typeface="Times New Roman"/>
              </a:rPr>
              <a:t>application </a:t>
            </a:r>
            <a:r>
              <a:rPr sz="2000" dirty="0">
                <a:latin typeface="Times New Roman"/>
                <a:cs typeface="Times New Roman"/>
              </a:rPr>
              <a:t>or </a:t>
            </a:r>
            <a:r>
              <a:rPr sz="2000" spc="-5" dirty="0">
                <a:latin typeface="Times New Roman"/>
                <a:cs typeface="Times New Roman"/>
              </a:rPr>
              <a:t>resource </a:t>
            </a:r>
            <a:r>
              <a:rPr sz="2000" spc="-10" dirty="0">
                <a:latin typeface="Times New Roman"/>
                <a:cs typeface="Times New Roman"/>
              </a:rPr>
              <a:t>among </a:t>
            </a:r>
            <a:r>
              <a:rPr sz="2000" spc="-5" dirty="0">
                <a:latin typeface="Times New Roman"/>
                <a:cs typeface="Times New Roman"/>
              </a:rPr>
              <a:t>multiple organizations </a:t>
            </a:r>
            <a:r>
              <a:rPr sz="2000" dirty="0">
                <a:latin typeface="Times New Roman"/>
                <a:cs typeface="Times New Roman"/>
              </a:rPr>
              <a:t>or </a:t>
            </a:r>
            <a:r>
              <a:rPr sz="2000" spc="-10" dirty="0">
                <a:latin typeface="Times New Roman"/>
                <a:cs typeface="Times New Roman"/>
              </a:rPr>
              <a:t>users. </a:t>
            </a:r>
            <a:r>
              <a:rPr sz="2000" spc="-5" dirty="0">
                <a:latin typeface="Times New Roman"/>
                <a:cs typeface="Times New Roman"/>
              </a:rPr>
              <a:t>This </a:t>
            </a:r>
            <a:r>
              <a:rPr sz="2000" dirty="0">
                <a:latin typeface="Times New Roman"/>
                <a:cs typeface="Times New Roman"/>
              </a:rPr>
              <a:t> </a:t>
            </a:r>
            <a:r>
              <a:rPr sz="2000" spc="-10" dirty="0">
                <a:latin typeface="Times New Roman"/>
                <a:cs typeface="Times New Roman"/>
              </a:rPr>
              <a:t>technique</a:t>
            </a:r>
            <a:r>
              <a:rPr sz="2000" spc="-5" dirty="0">
                <a:latin typeface="Times New Roman"/>
                <a:cs typeface="Times New Roman"/>
              </a:rPr>
              <a:t> </a:t>
            </a:r>
            <a:r>
              <a:rPr sz="2000" spc="-10" dirty="0">
                <a:latin typeface="Times New Roman"/>
                <a:cs typeface="Times New Roman"/>
              </a:rPr>
              <a:t>is</a:t>
            </a:r>
            <a:r>
              <a:rPr sz="2000" spc="-5" dirty="0">
                <a:latin typeface="Times New Roman"/>
                <a:cs typeface="Times New Roman"/>
              </a:rPr>
              <a:t> done</a:t>
            </a:r>
            <a:r>
              <a:rPr sz="2000" dirty="0">
                <a:latin typeface="Times New Roman"/>
                <a:cs typeface="Times New Roman"/>
              </a:rPr>
              <a:t> </a:t>
            </a:r>
            <a:r>
              <a:rPr sz="2000" spc="10" dirty="0">
                <a:latin typeface="Times New Roman"/>
                <a:cs typeface="Times New Roman"/>
              </a:rPr>
              <a:t>by</a:t>
            </a:r>
            <a:r>
              <a:rPr sz="2000" spc="15" dirty="0">
                <a:latin typeface="Times New Roman"/>
                <a:cs typeface="Times New Roman"/>
              </a:rPr>
              <a:t> </a:t>
            </a:r>
            <a:r>
              <a:rPr sz="2000" spc="-5" dirty="0">
                <a:latin typeface="Times New Roman"/>
                <a:cs typeface="Times New Roman"/>
              </a:rPr>
              <a:t>assigning</a:t>
            </a:r>
            <a:r>
              <a:rPr sz="2000" dirty="0">
                <a:latin typeface="Times New Roman"/>
                <a:cs typeface="Times New Roman"/>
              </a:rPr>
              <a:t> </a:t>
            </a:r>
            <a:r>
              <a:rPr sz="2000" spc="-5" dirty="0">
                <a:latin typeface="Times New Roman"/>
                <a:cs typeface="Times New Roman"/>
              </a:rPr>
              <a:t>a</a:t>
            </a:r>
            <a:r>
              <a:rPr sz="2000" dirty="0">
                <a:latin typeface="Times New Roman"/>
                <a:cs typeface="Times New Roman"/>
              </a:rPr>
              <a:t> </a:t>
            </a:r>
            <a:r>
              <a:rPr sz="2000" spc="-10" dirty="0">
                <a:latin typeface="Times New Roman"/>
                <a:cs typeface="Times New Roman"/>
              </a:rPr>
              <a:t>name</a:t>
            </a:r>
            <a:r>
              <a:rPr sz="2000" spc="-5" dirty="0">
                <a:latin typeface="Times New Roman"/>
                <a:cs typeface="Times New Roman"/>
              </a:rPr>
              <a:t> logically</a:t>
            </a:r>
            <a:r>
              <a:rPr sz="2000" dirty="0">
                <a:latin typeface="Times New Roman"/>
                <a:cs typeface="Times New Roman"/>
              </a:rPr>
              <a:t> </a:t>
            </a:r>
            <a:r>
              <a:rPr sz="2000" spc="-10" dirty="0">
                <a:latin typeface="Times New Roman"/>
                <a:cs typeface="Times New Roman"/>
              </a:rPr>
              <a:t>to</a:t>
            </a:r>
            <a:r>
              <a:rPr sz="2000" spc="-5" dirty="0">
                <a:latin typeface="Times New Roman"/>
                <a:cs typeface="Times New Roman"/>
              </a:rPr>
              <a:t> all</a:t>
            </a:r>
            <a:r>
              <a:rPr sz="2000" dirty="0">
                <a:latin typeface="Times New Roman"/>
                <a:cs typeface="Times New Roman"/>
              </a:rPr>
              <a:t> </a:t>
            </a:r>
            <a:r>
              <a:rPr sz="2000" spc="-10" dirty="0">
                <a:latin typeface="Times New Roman"/>
                <a:cs typeface="Times New Roman"/>
              </a:rPr>
              <a:t>those</a:t>
            </a:r>
            <a:r>
              <a:rPr sz="2000" spc="-5" dirty="0">
                <a:latin typeface="Times New Roman"/>
                <a:cs typeface="Times New Roman"/>
              </a:rPr>
              <a:t> </a:t>
            </a:r>
            <a:r>
              <a:rPr sz="2000" spc="-10" dirty="0">
                <a:latin typeface="Times New Roman"/>
                <a:cs typeface="Times New Roman"/>
              </a:rPr>
              <a:t>physical </a:t>
            </a:r>
            <a:r>
              <a:rPr sz="2000" spc="-5" dirty="0">
                <a:latin typeface="Times New Roman"/>
                <a:cs typeface="Times New Roman"/>
              </a:rPr>
              <a:t> resources</a:t>
            </a:r>
            <a:r>
              <a:rPr sz="2000" dirty="0">
                <a:latin typeface="Times New Roman"/>
                <a:cs typeface="Times New Roman"/>
              </a:rPr>
              <a:t> </a:t>
            </a:r>
            <a:r>
              <a:rPr sz="2000" spc="-10" dirty="0">
                <a:latin typeface="Times New Roman"/>
                <a:cs typeface="Times New Roman"/>
              </a:rPr>
              <a:t>&amp;</a:t>
            </a:r>
            <a:r>
              <a:rPr sz="2000" spc="-5" dirty="0">
                <a:latin typeface="Times New Roman"/>
                <a:cs typeface="Times New Roman"/>
              </a:rPr>
              <a:t> provides</a:t>
            </a:r>
            <a:r>
              <a:rPr sz="2000" dirty="0">
                <a:latin typeface="Times New Roman"/>
                <a:cs typeface="Times New Roman"/>
              </a:rPr>
              <a:t> </a:t>
            </a:r>
            <a:r>
              <a:rPr sz="2000" spc="-5" dirty="0">
                <a:latin typeface="Times New Roman"/>
                <a:cs typeface="Times New Roman"/>
              </a:rPr>
              <a:t>a</a:t>
            </a:r>
            <a:r>
              <a:rPr sz="2000" dirty="0">
                <a:latin typeface="Times New Roman"/>
                <a:cs typeface="Times New Roman"/>
              </a:rPr>
              <a:t> </a:t>
            </a:r>
            <a:r>
              <a:rPr sz="2000" spc="-10" dirty="0">
                <a:latin typeface="Times New Roman"/>
                <a:cs typeface="Times New Roman"/>
              </a:rPr>
              <a:t>pointer</a:t>
            </a:r>
            <a:r>
              <a:rPr sz="2000" spc="-5" dirty="0">
                <a:latin typeface="Times New Roman"/>
                <a:cs typeface="Times New Roman"/>
              </a:rPr>
              <a:t> </a:t>
            </a:r>
            <a:r>
              <a:rPr sz="2000" spc="-10" dirty="0">
                <a:latin typeface="Times New Roman"/>
                <a:cs typeface="Times New Roman"/>
              </a:rPr>
              <a:t>to</a:t>
            </a:r>
            <a:r>
              <a:rPr sz="2000" spc="-5" dirty="0">
                <a:latin typeface="Times New Roman"/>
                <a:cs typeface="Times New Roman"/>
              </a:rPr>
              <a:t> </a:t>
            </a:r>
            <a:r>
              <a:rPr sz="2000" spc="-10" dirty="0">
                <a:latin typeface="Times New Roman"/>
                <a:cs typeface="Times New Roman"/>
              </a:rPr>
              <a:t>those</a:t>
            </a:r>
            <a:r>
              <a:rPr sz="2000" spc="-5" dirty="0">
                <a:latin typeface="Times New Roman"/>
                <a:cs typeface="Times New Roman"/>
              </a:rPr>
              <a:t> </a:t>
            </a:r>
            <a:r>
              <a:rPr sz="2000" spc="-15" dirty="0">
                <a:latin typeface="Times New Roman"/>
                <a:cs typeface="Times New Roman"/>
              </a:rPr>
              <a:t>physical</a:t>
            </a:r>
            <a:r>
              <a:rPr sz="2000" spc="-10" dirty="0">
                <a:latin typeface="Times New Roman"/>
                <a:cs typeface="Times New Roman"/>
              </a:rPr>
              <a:t> </a:t>
            </a:r>
            <a:r>
              <a:rPr sz="2000" dirty="0">
                <a:latin typeface="Times New Roman"/>
                <a:cs typeface="Times New Roman"/>
              </a:rPr>
              <a:t>resources</a:t>
            </a:r>
            <a:r>
              <a:rPr sz="2000" spc="5" dirty="0">
                <a:latin typeface="Times New Roman"/>
                <a:cs typeface="Times New Roman"/>
              </a:rPr>
              <a:t> </a:t>
            </a:r>
            <a:r>
              <a:rPr sz="2000" spc="-5" dirty="0">
                <a:latin typeface="Times New Roman"/>
                <a:cs typeface="Times New Roman"/>
              </a:rPr>
              <a:t>based</a:t>
            </a:r>
            <a:r>
              <a:rPr sz="2000" spc="490" dirty="0">
                <a:latin typeface="Times New Roman"/>
                <a:cs typeface="Times New Roman"/>
              </a:rPr>
              <a:t> </a:t>
            </a:r>
            <a:r>
              <a:rPr sz="2000" spc="5" dirty="0">
                <a:latin typeface="Times New Roman"/>
                <a:cs typeface="Times New Roman"/>
              </a:rPr>
              <a:t>on </a:t>
            </a:r>
            <a:r>
              <a:rPr sz="2000" spc="10" dirty="0">
                <a:latin typeface="Times New Roman"/>
                <a:cs typeface="Times New Roman"/>
              </a:rPr>
              <a:t> </a:t>
            </a:r>
            <a:r>
              <a:rPr sz="2000" spc="-10" dirty="0">
                <a:latin typeface="Times New Roman"/>
                <a:cs typeface="Times New Roman"/>
              </a:rPr>
              <a:t>demand.</a:t>
            </a:r>
            <a:endParaRPr sz="2000">
              <a:latin typeface="Times New Roman"/>
              <a:cs typeface="Times New Roman"/>
            </a:endParaRPr>
          </a:p>
          <a:p>
            <a:pPr marL="356870" marR="10795" indent="-344805" algn="just">
              <a:lnSpc>
                <a:spcPct val="80000"/>
              </a:lnSpc>
              <a:spcBef>
                <a:spcPts val="480"/>
              </a:spcBef>
              <a:buFont typeface="Arial MT"/>
              <a:buChar char="•"/>
              <a:tabLst>
                <a:tab pos="357505" algn="l"/>
              </a:tabLst>
            </a:pPr>
            <a:r>
              <a:rPr sz="2000" spc="-15" dirty="0">
                <a:latin typeface="Calibri"/>
                <a:cs typeface="Calibri"/>
              </a:rPr>
              <a:t>Over</a:t>
            </a:r>
            <a:r>
              <a:rPr sz="2000" spc="-10" dirty="0">
                <a:latin typeface="Calibri"/>
                <a:cs typeface="Calibri"/>
              </a:rPr>
              <a:t> </a:t>
            </a:r>
            <a:r>
              <a:rPr sz="2000" spc="-5" dirty="0">
                <a:latin typeface="Calibri"/>
                <a:cs typeface="Calibri"/>
              </a:rPr>
              <a:t>an</a:t>
            </a:r>
            <a:r>
              <a:rPr sz="2000" dirty="0">
                <a:latin typeface="Calibri"/>
                <a:cs typeface="Calibri"/>
              </a:rPr>
              <a:t> </a:t>
            </a:r>
            <a:r>
              <a:rPr sz="2000" spc="-10" dirty="0">
                <a:latin typeface="Calibri"/>
                <a:cs typeface="Calibri"/>
              </a:rPr>
              <a:t>existing</a:t>
            </a:r>
            <a:r>
              <a:rPr sz="2000" spc="-5" dirty="0">
                <a:latin typeface="Calibri"/>
                <a:cs typeface="Calibri"/>
              </a:rPr>
              <a:t> </a:t>
            </a:r>
            <a:r>
              <a:rPr sz="2000" spc="-10" dirty="0">
                <a:latin typeface="Calibri"/>
                <a:cs typeface="Calibri"/>
              </a:rPr>
              <a:t>operating</a:t>
            </a:r>
            <a:r>
              <a:rPr sz="2000" spc="-5" dirty="0">
                <a:latin typeface="Calibri"/>
                <a:cs typeface="Calibri"/>
              </a:rPr>
              <a:t> </a:t>
            </a:r>
            <a:r>
              <a:rPr sz="2000" spc="-20" dirty="0">
                <a:latin typeface="Calibri"/>
                <a:cs typeface="Calibri"/>
              </a:rPr>
              <a:t>system</a:t>
            </a:r>
            <a:r>
              <a:rPr sz="2000" spc="-15" dirty="0">
                <a:latin typeface="Calibri"/>
                <a:cs typeface="Calibri"/>
              </a:rPr>
              <a:t> </a:t>
            </a:r>
            <a:r>
              <a:rPr sz="2000" spc="-10" dirty="0">
                <a:latin typeface="Calibri"/>
                <a:cs typeface="Calibri"/>
              </a:rPr>
              <a:t>&amp;</a:t>
            </a:r>
            <a:r>
              <a:rPr sz="2000" spc="-5" dirty="0">
                <a:latin typeface="Calibri"/>
                <a:cs typeface="Calibri"/>
              </a:rPr>
              <a:t> </a:t>
            </a:r>
            <a:r>
              <a:rPr sz="2000" spc="-15" dirty="0">
                <a:latin typeface="Calibri"/>
                <a:cs typeface="Calibri"/>
              </a:rPr>
              <a:t>hardware,</a:t>
            </a:r>
            <a:r>
              <a:rPr sz="2000" spc="-10" dirty="0">
                <a:latin typeface="Calibri"/>
                <a:cs typeface="Calibri"/>
              </a:rPr>
              <a:t> we</a:t>
            </a:r>
            <a:r>
              <a:rPr sz="2000" spc="-5" dirty="0">
                <a:latin typeface="Calibri"/>
                <a:cs typeface="Calibri"/>
              </a:rPr>
              <a:t> generally</a:t>
            </a:r>
            <a:r>
              <a:rPr sz="2000" dirty="0">
                <a:latin typeface="Calibri"/>
                <a:cs typeface="Calibri"/>
              </a:rPr>
              <a:t> </a:t>
            </a:r>
            <a:r>
              <a:rPr sz="2000" spc="-15" dirty="0">
                <a:latin typeface="Calibri"/>
                <a:cs typeface="Calibri"/>
              </a:rPr>
              <a:t>create</a:t>
            </a:r>
            <a:r>
              <a:rPr sz="2000" spc="420" dirty="0">
                <a:latin typeface="Calibri"/>
                <a:cs typeface="Calibri"/>
              </a:rPr>
              <a:t> </a:t>
            </a:r>
            <a:r>
              <a:rPr sz="2000" spc="-5" dirty="0">
                <a:latin typeface="Calibri"/>
                <a:cs typeface="Calibri"/>
              </a:rPr>
              <a:t>a </a:t>
            </a:r>
            <a:r>
              <a:rPr sz="2000" dirty="0">
                <a:latin typeface="Calibri"/>
                <a:cs typeface="Calibri"/>
              </a:rPr>
              <a:t> </a:t>
            </a:r>
            <a:r>
              <a:rPr sz="2000" spc="-5" dirty="0">
                <a:latin typeface="Calibri"/>
                <a:cs typeface="Calibri"/>
              </a:rPr>
              <a:t>virtual </a:t>
            </a:r>
            <a:r>
              <a:rPr sz="2000" dirty="0">
                <a:latin typeface="Calibri"/>
                <a:cs typeface="Calibri"/>
              </a:rPr>
              <a:t>machine </a:t>
            </a:r>
            <a:r>
              <a:rPr sz="2000" spc="-5" dirty="0">
                <a:latin typeface="Calibri"/>
                <a:cs typeface="Calibri"/>
              </a:rPr>
              <a:t>which </a:t>
            </a:r>
            <a:r>
              <a:rPr sz="2000" dirty="0">
                <a:latin typeface="Calibri"/>
                <a:cs typeface="Calibri"/>
              </a:rPr>
              <a:t>and </a:t>
            </a:r>
            <a:r>
              <a:rPr sz="2000" spc="-15" dirty="0">
                <a:latin typeface="Calibri"/>
                <a:cs typeface="Calibri"/>
              </a:rPr>
              <a:t>above </a:t>
            </a:r>
            <a:r>
              <a:rPr sz="2000" spc="-5" dirty="0">
                <a:latin typeface="Calibri"/>
                <a:cs typeface="Calibri"/>
              </a:rPr>
              <a:t>it </a:t>
            </a:r>
            <a:r>
              <a:rPr sz="2000" spc="-25" dirty="0">
                <a:latin typeface="Calibri"/>
                <a:cs typeface="Calibri"/>
              </a:rPr>
              <a:t>we </a:t>
            </a:r>
            <a:r>
              <a:rPr sz="2000" spc="-5" dirty="0">
                <a:latin typeface="Calibri"/>
                <a:cs typeface="Calibri"/>
              </a:rPr>
              <a:t>run other </a:t>
            </a:r>
            <a:r>
              <a:rPr sz="2000" spc="-15" dirty="0">
                <a:latin typeface="Calibri"/>
                <a:cs typeface="Calibri"/>
              </a:rPr>
              <a:t>operating systems </a:t>
            </a:r>
            <a:r>
              <a:rPr sz="2000" spc="-5" dirty="0">
                <a:latin typeface="Calibri"/>
                <a:cs typeface="Calibri"/>
              </a:rPr>
              <a:t>or </a:t>
            </a:r>
            <a:r>
              <a:rPr sz="2000" dirty="0">
                <a:latin typeface="Calibri"/>
                <a:cs typeface="Calibri"/>
              </a:rPr>
              <a:t> </a:t>
            </a:r>
            <a:r>
              <a:rPr sz="2000" spc="-5" dirty="0">
                <a:latin typeface="Calibri"/>
                <a:cs typeface="Calibri"/>
              </a:rPr>
              <a:t>applications. This </a:t>
            </a:r>
            <a:r>
              <a:rPr sz="2000" spc="5" dirty="0">
                <a:latin typeface="Calibri"/>
                <a:cs typeface="Calibri"/>
              </a:rPr>
              <a:t>is </a:t>
            </a:r>
            <a:r>
              <a:rPr sz="2000" spc="-10" dirty="0">
                <a:latin typeface="Calibri"/>
                <a:cs typeface="Calibri"/>
              </a:rPr>
              <a:t>called Hardware </a:t>
            </a:r>
            <a:r>
              <a:rPr sz="2000" spc="-5" dirty="0">
                <a:latin typeface="Calibri"/>
                <a:cs typeface="Calibri"/>
              </a:rPr>
              <a:t>Virtualization. </a:t>
            </a:r>
            <a:r>
              <a:rPr sz="2000" spc="-10" dirty="0">
                <a:latin typeface="Calibri"/>
                <a:cs typeface="Calibri"/>
              </a:rPr>
              <a:t>The </a:t>
            </a:r>
            <a:r>
              <a:rPr sz="2000" spc="-5" dirty="0">
                <a:latin typeface="Calibri"/>
                <a:cs typeface="Calibri"/>
              </a:rPr>
              <a:t>virtual machine </a:t>
            </a:r>
            <a:r>
              <a:rPr sz="2000" dirty="0">
                <a:latin typeface="Calibri"/>
                <a:cs typeface="Calibri"/>
              </a:rPr>
              <a:t> </a:t>
            </a:r>
            <a:r>
              <a:rPr sz="2000" spc="-10" dirty="0">
                <a:latin typeface="Calibri"/>
                <a:cs typeface="Calibri"/>
              </a:rPr>
              <a:t>provides</a:t>
            </a:r>
            <a:r>
              <a:rPr sz="2000" spc="-5" dirty="0">
                <a:latin typeface="Calibri"/>
                <a:cs typeface="Calibri"/>
              </a:rPr>
              <a:t> a</a:t>
            </a:r>
            <a:r>
              <a:rPr sz="2000" dirty="0">
                <a:latin typeface="Calibri"/>
                <a:cs typeface="Calibri"/>
              </a:rPr>
              <a:t> </a:t>
            </a:r>
            <a:r>
              <a:rPr sz="2000" spc="-15" dirty="0">
                <a:latin typeface="Calibri"/>
                <a:cs typeface="Calibri"/>
              </a:rPr>
              <a:t>separate</a:t>
            </a:r>
            <a:r>
              <a:rPr sz="2000" spc="-10" dirty="0">
                <a:latin typeface="Calibri"/>
                <a:cs typeface="Calibri"/>
              </a:rPr>
              <a:t> </a:t>
            </a:r>
            <a:r>
              <a:rPr sz="2000" spc="-15" dirty="0">
                <a:latin typeface="Calibri"/>
                <a:cs typeface="Calibri"/>
              </a:rPr>
              <a:t>environment</a:t>
            </a:r>
            <a:r>
              <a:rPr sz="2000" spc="-10" dirty="0">
                <a:latin typeface="Calibri"/>
                <a:cs typeface="Calibri"/>
              </a:rPr>
              <a:t> that</a:t>
            </a:r>
            <a:r>
              <a:rPr sz="2000" spc="-5" dirty="0">
                <a:latin typeface="Calibri"/>
                <a:cs typeface="Calibri"/>
              </a:rPr>
              <a:t> </a:t>
            </a:r>
            <a:r>
              <a:rPr sz="2000" spc="5" dirty="0">
                <a:latin typeface="Calibri"/>
                <a:cs typeface="Calibri"/>
              </a:rPr>
              <a:t>is</a:t>
            </a:r>
            <a:r>
              <a:rPr sz="2000" spc="10" dirty="0">
                <a:latin typeface="Calibri"/>
                <a:cs typeface="Calibri"/>
              </a:rPr>
              <a:t> </a:t>
            </a:r>
            <a:r>
              <a:rPr sz="2000" spc="-5" dirty="0">
                <a:latin typeface="Calibri"/>
                <a:cs typeface="Calibri"/>
              </a:rPr>
              <a:t>logically</a:t>
            </a:r>
            <a:r>
              <a:rPr sz="2000" dirty="0">
                <a:latin typeface="Calibri"/>
                <a:cs typeface="Calibri"/>
              </a:rPr>
              <a:t> </a:t>
            </a:r>
            <a:r>
              <a:rPr sz="2000" spc="-5" dirty="0">
                <a:latin typeface="Calibri"/>
                <a:cs typeface="Calibri"/>
              </a:rPr>
              <a:t>distinct</a:t>
            </a:r>
            <a:r>
              <a:rPr sz="2000" dirty="0">
                <a:latin typeface="Calibri"/>
                <a:cs typeface="Calibri"/>
              </a:rPr>
              <a:t> </a:t>
            </a:r>
            <a:r>
              <a:rPr sz="2000" spc="-15" dirty="0">
                <a:latin typeface="Calibri"/>
                <a:cs typeface="Calibri"/>
              </a:rPr>
              <a:t>from</a:t>
            </a:r>
            <a:r>
              <a:rPr sz="2000" spc="425" dirty="0">
                <a:latin typeface="Calibri"/>
                <a:cs typeface="Calibri"/>
              </a:rPr>
              <a:t> </a:t>
            </a:r>
            <a:r>
              <a:rPr sz="2000" spc="5" dirty="0">
                <a:latin typeface="Calibri"/>
                <a:cs typeface="Calibri"/>
              </a:rPr>
              <a:t>its </a:t>
            </a:r>
            <a:r>
              <a:rPr sz="2000" spc="10" dirty="0">
                <a:latin typeface="Calibri"/>
                <a:cs typeface="Calibri"/>
              </a:rPr>
              <a:t> </a:t>
            </a:r>
            <a:r>
              <a:rPr sz="2000" spc="-5" dirty="0">
                <a:latin typeface="Calibri"/>
                <a:cs typeface="Calibri"/>
              </a:rPr>
              <a:t>underlying</a:t>
            </a:r>
            <a:r>
              <a:rPr sz="2000" dirty="0">
                <a:latin typeface="Calibri"/>
                <a:cs typeface="Calibri"/>
              </a:rPr>
              <a:t> </a:t>
            </a:r>
            <a:r>
              <a:rPr sz="2000" spc="-15" dirty="0">
                <a:latin typeface="Calibri"/>
                <a:cs typeface="Calibri"/>
              </a:rPr>
              <a:t>hardware.</a:t>
            </a:r>
            <a:r>
              <a:rPr sz="2000" spc="-10" dirty="0">
                <a:latin typeface="Calibri"/>
                <a:cs typeface="Calibri"/>
              </a:rPr>
              <a:t> Here,</a:t>
            </a:r>
            <a:r>
              <a:rPr sz="2000" spc="-5" dirty="0">
                <a:latin typeface="Calibri"/>
                <a:cs typeface="Calibri"/>
              </a:rPr>
              <a:t> </a:t>
            </a:r>
            <a:r>
              <a:rPr sz="2000" dirty="0">
                <a:latin typeface="Calibri"/>
                <a:cs typeface="Calibri"/>
              </a:rPr>
              <a:t>the</a:t>
            </a:r>
            <a:r>
              <a:rPr sz="2000" spc="5" dirty="0">
                <a:latin typeface="Calibri"/>
                <a:cs typeface="Calibri"/>
              </a:rPr>
              <a:t> </a:t>
            </a:r>
            <a:r>
              <a:rPr sz="2000" spc="-25" dirty="0">
                <a:latin typeface="Calibri"/>
                <a:cs typeface="Calibri"/>
              </a:rPr>
              <a:t>system</a:t>
            </a:r>
            <a:r>
              <a:rPr sz="2000" spc="-20" dirty="0">
                <a:latin typeface="Calibri"/>
                <a:cs typeface="Calibri"/>
              </a:rPr>
              <a:t> </a:t>
            </a:r>
            <a:r>
              <a:rPr sz="2000" spc="-5" dirty="0">
                <a:latin typeface="Calibri"/>
                <a:cs typeface="Calibri"/>
              </a:rPr>
              <a:t>or</a:t>
            </a:r>
            <a:r>
              <a:rPr sz="2000"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machine</a:t>
            </a:r>
            <a:r>
              <a:rPr sz="2000" spc="5" dirty="0">
                <a:latin typeface="Calibri"/>
                <a:cs typeface="Calibri"/>
              </a:rPr>
              <a:t> </a:t>
            </a:r>
            <a:r>
              <a:rPr sz="2000" spc="-5" dirty="0">
                <a:latin typeface="Calibri"/>
                <a:cs typeface="Calibri"/>
              </a:rPr>
              <a:t>is</a:t>
            </a:r>
            <a:r>
              <a:rPr sz="2000" dirty="0">
                <a:latin typeface="Calibri"/>
                <a:cs typeface="Calibri"/>
              </a:rPr>
              <a:t> </a:t>
            </a:r>
            <a:r>
              <a:rPr sz="2000" spc="5" dirty="0">
                <a:latin typeface="Calibri"/>
                <a:cs typeface="Calibri"/>
              </a:rPr>
              <a:t>the  </a:t>
            </a:r>
            <a:r>
              <a:rPr sz="2000" spc="-15" dirty="0">
                <a:latin typeface="Calibri"/>
                <a:cs typeface="Calibri"/>
              </a:rPr>
              <a:t>host</a:t>
            </a:r>
            <a:r>
              <a:rPr sz="2000" spc="420" dirty="0">
                <a:latin typeface="Calibri"/>
                <a:cs typeface="Calibri"/>
              </a:rPr>
              <a:t> </a:t>
            </a:r>
            <a:r>
              <a:rPr sz="2000" spc="-5" dirty="0">
                <a:latin typeface="Calibri"/>
                <a:cs typeface="Calibri"/>
              </a:rPr>
              <a:t>&amp; </a:t>
            </a:r>
            <a:r>
              <a:rPr sz="2000" dirty="0">
                <a:latin typeface="Calibri"/>
                <a:cs typeface="Calibri"/>
              </a:rPr>
              <a:t> </a:t>
            </a:r>
            <a:r>
              <a:rPr sz="2000" spc="-5" dirty="0">
                <a:latin typeface="Calibri"/>
                <a:cs typeface="Calibri"/>
              </a:rPr>
              <a:t>virtual machine </a:t>
            </a:r>
            <a:r>
              <a:rPr sz="2000" spc="5" dirty="0">
                <a:latin typeface="Calibri"/>
                <a:cs typeface="Calibri"/>
              </a:rPr>
              <a:t>is </a:t>
            </a:r>
            <a:r>
              <a:rPr sz="2000" spc="-5" dirty="0">
                <a:latin typeface="Calibri"/>
                <a:cs typeface="Calibri"/>
              </a:rPr>
              <a:t>the guest machine. </a:t>
            </a:r>
            <a:r>
              <a:rPr sz="2000" dirty="0">
                <a:latin typeface="Calibri"/>
                <a:cs typeface="Calibri"/>
              </a:rPr>
              <a:t>This </a:t>
            </a:r>
            <a:r>
              <a:rPr sz="2000" spc="-5" dirty="0">
                <a:latin typeface="Calibri"/>
                <a:cs typeface="Calibri"/>
              </a:rPr>
              <a:t>virtual </a:t>
            </a:r>
            <a:r>
              <a:rPr sz="2000" spc="-15" dirty="0">
                <a:latin typeface="Calibri"/>
                <a:cs typeface="Calibri"/>
              </a:rPr>
              <a:t>environment </a:t>
            </a:r>
            <a:r>
              <a:rPr sz="2000" spc="5" dirty="0">
                <a:latin typeface="Calibri"/>
                <a:cs typeface="Calibri"/>
              </a:rPr>
              <a:t>is </a:t>
            </a:r>
            <a:r>
              <a:rPr sz="2000" spc="-5" dirty="0">
                <a:latin typeface="Calibri"/>
                <a:cs typeface="Calibri"/>
              </a:rPr>
              <a:t>managed </a:t>
            </a:r>
            <a:r>
              <a:rPr sz="2000" dirty="0">
                <a:latin typeface="Calibri"/>
                <a:cs typeface="Calibri"/>
              </a:rPr>
              <a:t> </a:t>
            </a:r>
            <a:r>
              <a:rPr sz="2000" spc="-5" dirty="0">
                <a:latin typeface="Calibri"/>
                <a:cs typeface="Calibri"/>
              </a:rPr>
              <a:t>by</a:t>
            </a:r>
            <a:r>
              <a:rPr sz="2000" spc="-15" dirty="0">
                <a:latin typeface="Calibri"/>
                <a:cs typeface="Calibri"/>
              </a:rPr>
              <a:t> </a:t>
            </a:r>
            <a:r>
              <a:rPr sz="2000" spc="-5" dirty="0">
                <a:latin typeface="Calibri"/>
                <a:cs typeface="Calibri"/>
              </a:rPr>
              <a:t>a</a:t>
            </a:r>
            <a:r>
              <a:rPr sz="2000" spc="-15" dirty="0">
                <a:latin typeface="Calibri"/>
                <a:cs typeface="Calibri"/>
              </a:rPr>
              <a:t> </a:t>
            </a:r>
            <a:r>
              <a:rPr sz="2000" spc="-20" dirty="0">
                <a:latin typeface="Calibri"/>
                <a:cs typeface="Calibri"/>
              </a:rPr>
              <a:t>firmware</a:t>
            </a:r>
            <a:r>
              <a:rPr sz="2000" spc="95" dirty="0">
                <a:latin typeface="Calibri"/>
                <a:cs typeface="Calibri"/>
              </a:rPr>
              <a:t> </a:t>
            </a:r>
            <a:r>
              <a:rPr sz="2000" spc="-5" dirty="0">
                <a:latin typeface="Calibri"/>
                <a:cs typeface="Calibri"/>
              </a:rPr>
              <a:t>which</a:t>
            </a:r>
            <a:r>
              <a:rPr sz="2000" spc="5" dirty="0">
                <a:latin typeface="Calibri"/>
                <a:cs typeface="Calibri"/>
              </a:rPr>
              <a:t> </a:t>
            </a:r>
            <a:r>
              <a:rPr sz="2000" spc="-5" dirty="0">
                <a:latin typeface="Calibri"/>
                <a:cs typeface="Calibri"/>
              </a:rPr>
              <a:t>is</a:t>
            </a:r>
            <a:r>
              <a:rPr sz="2000" spc="15" dirty="0">
                <a:latin typeface="Calibri"/>
                <a:cs typeface="Calibri"/>
              </a:rPr>
              <a:t> </a:t>
            </a:r>
            <a:r>
              <a:rPr sz="2000" spc="-15" dirty="0">
                <a:latin typeface="Calibri"/>
                <a:cs typeface="Calibri"/>
              </a:rPr>
              <a:t>termed</a:t>
            </a:r>
            <a:r>
              <a:rPr sz="2000" spc="60" dirty="0">
                <a:latin typeface="Calibri"/>
                <a:cs typeface="Calibri"/>
              </a:rPr>
              <a:t> </a:t>
            </a:r>
            <a:r>
              <a:rPr sz="2000" spc="-5" dirty="0">
                <a:latin typeface="Calibri"/>
                <a:cs typeface="Calibri"/>
              </a:rPr>
              <a:t>as</a:t>
            </a:r>
            <a:r>
              <a:rPr sz="2000" spc="-10" dirty="0">
                <a:latin typeface="Calibri"/>
                <a:cs typeface="Calibri"/>
              </a:rPr>
              <a:t> </a:t>
            </a:r>
            <a:r>
              <a:rPr sz="2000" spc="-5" dirty="0">
                <a:latin typeface="Calibri"/>
                <a:cs typeface="Calibri"/>
              </a:rPr>
              <a:t>a</a:t>
            </a:r>
            <a:r>
              <a:rPr sz="2000" spc="5" dirty="0">
                <a:latin typeface="Calibri"/>
                <a:cs typeface="Calibri"/>
              </a:rPr>
              <a:t> </a:t>
            </a:r>
            <a:r>
              <a:rPr sz="2000" b="1" spc="-5" dirty="0">
                <a:latin typeface="Calibri"/>
                <a:cs typeface="Calibri"/>
              </a:rPr>
              <a:t>hypervisor</a:t>
            </a:r>
            <a:r>
              <a:rPr sz="2000" spc="-5" dirty="0">
                <a:latin typeface="Calibri"/>
                <a:cs typeface="Calibri"/>
              </a:rPr>
              <a:t>.</a:t>
            </a:r>
            <a:endParaRPr sz="2000">
              <a:latin typeface="Calibri"/>
              <a:cs typeface="Calibri"/>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49BE93C4-E8DF-4044-BEA9-A04C200C25D0}"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69</a:t>
            </a:fld>
            <a:endParaRPr lang="en-IN" dirty="0"/>
          </a:p>
        </p:txBody>
      </p:sp>
    </p:spTree>
    <p:extLst>
      <p:ext uri="{BB962C8B-B14F-4D97-AF65-F5344CB8AC3E}">
        <p14:creationId xmlns:p14="http://schemas.microsoft.com/office/powerpoint/2010/main" val="1045291109"/>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5178552" cy="1143000"/>
          </a:xfrm>
        </p:spPr>
        <p:txBody>
          <a:bodyPr/>
          <a:lstStyle/>
          <a:p>
            <a:r>
              <a:rPr lang="en-US" b="1" dirty="0"/>
              <a:t>Cloud Architecture</a:t>
            </a:r>
            <a:endParaRPr lang="en-IN" dirty="0"/>
          </a:p>
        </p:txBody>
      </p:sp>
      <p:sp>
        <p:nvSpPr>
          <p:cNvPr id="4" name="Content Placeholder 3"/>
          <p:cNvSpPr>
            <a:spLocks noGrp="1"/>
          </p:cNvSpPr>
          <p:nvPr>
            <p:ph idx="1"/>
          </p:nvPr>
        </p:nvSpPr>
        <p:spPr>
          <a:xfrm>
            <a:off x="838200" y="1295400"/>
            <a:ext cx="5257800" cy="1066800"/>
          </a:xfrm>
        </p:spPr>
        <p:txBody>
          <a:bodyPr>
            <a:normAutofit/>
          </a:bodyPr>
          <a:lstStyle/>
          <a:p>
            <a:pPr marL="0" indent="0">
              <a:buNone/>
            </a:pPr>
            <a:r>
              <a:rPr lang="en-US" dirty="0"/>
              <a:t>NIST Architectural Framework - The NIST model</a:t>
            </a:r>
            <a:endParaRPr lang="en-IN" dirty="0"/>
          </a:p>
        </p:txBody>
      </p:sp>
      <p:sp>
        <p:nvSpPr>
          <p:cNvPr id="3" name="TextBox 2"/>
          <p:cNvSpPr txBox="1"/>
          <p:nvPr/>
        </p:nvSpPr>
        <p:spPr>
          <a:xfrm>
            <a:off x="1187624" y="2564904"/>
            <a:ext cx="7560840" cy="3139321"/>
          </a:xfrm>
          <a:prstGeom prst="rect">
            <a:avLst/>
          </a:prstGeom>
          <a:noFill/>
        </p:spPr>
        <p:txBody>
          <a:bodyPr wrap="square" rtlCol="0">
            <a:spAutoFit/>
          </a:bodyPr>
          <a:lstStyle/>
          <a:p>
            <a:pPr algn="just"/>
            <a:r>
              <a:rPr lang="en-US" dirty="0"/>
              <a:t>The United States government is a major consumer of computer services and, therefore, one of the major users of cloud computing networks. The U.S. National Institute of Standards and technology</a:t>
            </a:r>
            <a:r>
              <a:rPr lang="en-US" dirty="0" smtClean="0"/>
              <a:t>.</a:t>
            </a:r>
          </a:p>
          <a:p>
            <a:pPr algn="just"/>
            <a:endParaRPr lang="en-IN" dirty="0"/>
          </a:p>
          <a:p>
            <a:pPr algn="just"/>
            <a:r>
              <a:rPr lang="en-US" dirty="0"/>
              <a:t>The National Institute of Standards and Technology(NIST) model originally did not require a cloud to use virtualization to pool resources, nor did it absolutely require that a cloud support multi-tenancy in the earliest definitions of cloud computing. </a:t>
            </a:r>
            <a:endParaRPr lang="en-US" dirty="0" smtClean="0"/>
          </a:p>
          <a:p>
            <a:pPr algn="just"/>
            <a:r>
              <a:rPr lang="en-US" dirty="0" smtClean="0"/>
              <a:t>Multi-tenancy </a:t>
            </a:r>
            <a:r>
              <a:rPr lang="en-US" dirty="0"/>
              <a:t>is the sharing of resources among two or more clients. </a:t>
            </a:r>
            <a:endParaRPr lang="en-US" dirty="0" smtClean="0"/>
          </a:p>
          <a:p>
            <a:pPr algn="just"/>
            <a:r>
              <a:rPr lang="en-US" dirty="0" smtClean="0"/>
              <a:t>The </a:t>
            </a:r>
            <a:r>
              <a:rPr lang="en-US" dirty="0"/>
              <a:t>latest version of the NIST definition does require that cloud computing networks use virtualization and support multi-tenancy.</a:t>
            </a:r>
            <a:endParaRPr lang="en-IN" dirty="0"/>
          </a:p>
        </p:txBody>
      </p:sp>
    </p:spTree>
    <p:custDataLst>
      <p:tags r:id="rId1"/>
    </p:custDataLst>
    <p:extLst>
      <p:ext uri="{BB962C8B-B14F-4D97-AF65-F5344CB8AC3E}">
        <p14:creationId xmlns:p14="http://schemas.microsoft.com/office/powerpoint/2010/main" val="2631798030"/>
      </p:ext>
    </p:extLst>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200" y="1879264"/>
            <a:ext cx="8220750" cy="4097863"/>
          </a:xfrm>
          <a:prstGeom prst="rect">
            <a:avLst/>
          </a:prstGeom>
        </p:spPr>
      </p:pic>
      <p:sp>
        <p:nvSpPr>
          <p:cNvPr id="3" name="object 3"/>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4" name="Date Placeholder 3"/>
          <p:cNvSpPr>
            <a:spLocks noGrp="1"/>
          </p:cNvSpPr>
          <p:nvPr>
            <p:ph type="dt" sz="half" idx="4294967295"/>
          </p:nvPr>
        </p:nvSpPr>
        <p:spPr>
          <a:xfrm>
            <a:off x="457200" y="6377940"/>
            <a:ext cx="2103120" cy="342900"/>
          </a:xfrm>
          <a:prstGeom prst="rect">
            <a:avLst/>
          </a:prstGeom>
        </p:spPr>
        <p:txBody>
          <a:bodyPr/>
          <a:lstStyle/>
          <a:p>
            <a:fld id="{A54CE8E6-8737-445E-AAF0-9CB53650597A}" type="datetime1">
              <a:rPr lang="en-US" smtClean="0"/>
              <a:t>7/20/2021</a:t>
            </a:fld>
            <a:endParaRPr lang="en-US"/>
          </a:p>
        </p:txBody>
      </p:sp>
      <p:sp>
        <p:nvSpPr>
          <p:cNvPr id="5" name="Slide Number Placeholder 4"/>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70</a:t>
            </a:fld>
            <a:endParaRPr lang="en-IN" dirty="0"/>
          </a:p>
        </p:txBody>
      </p:sp>
    </p:spTree>
    <p:extLst>
      <p:ext uri="{BB962C8B-B14F-4D97-AF65-F5344CB8AC3E}">
        <p14:creationId xmlns:p14="http://schemas.microsoft.com/office/powerpoint/2010/main" val="179060813"/>
      </p:ext>
    </p:extLst>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0248" y="1600199"/>
            <a:ext cx="8223504" cy="4526280"/>
          </a:xfrm>
          <a:prstGeom prst="rect">
            <a:avLst/>
          </a:prstGeom>
        </p:spPr>
      </p:pic>
      <p:sp>
        <p:nvSpPr>
          <p:cNvPr id="3" name="object 3"/>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4" name="Date Placeholder 3"/>
          <p:cNvSpPr>
            <a:spLocks noGrp="1"/>
          </p:cNvSpPr>
          <p:nvPr>
            <p:ph type="dt" sz="half" idx="4294967295"/>
          </p:nvPr>
        </p:nvSpPr>
        <p:spPr>
          <a:xfrm>
            <a:off x="457200" y="6377940"/>
            <a:ext cx="2103120" cy="342900"/>
          </a:xfrm>
          <a:prstGeom prst="rect">
            <a:avLst/>
          </a:prstGeom>
        </p:spPr>
        <p:txBody>
          <a:bodyPr/>
          <a:lstStyle/>
          <a:p>
            <a:fld id="{66140459-1721-4B4B-A95A-AC9CFEB1E3E8}" type="datetime1">
              <a:rPr lang="en-US" smtClean="0"/>
              <a:t>7/20/2021</a:t>
            </a:fld>
            <a:endParaRPr lang="en-US"/>
          </a:p>
        </p:txBody>
      </p:sp>
      <p:sp>
        <p:nvSpPr>
          <p:cNvPr id="5" name="Slide Number Placeholder 4"/>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71</a:t>
            </a:fld>
            <a:endParaRPr lang="en-IN" dirty="0"/>
          </a:p>
        </p:txBody>
      </p:sp>
    </p:spTree>
    <p:extLst>
      <p:ext uri="{BB962C8B-B14F-4D97-AF65-F5344CB8AC3E}">
        <p14:creationId xmlns:p14="http://schemas.microsoft.com/office/powerpoint/2010/main" val="2850479353"/>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200" y="1645920"/>
            <a:ext cx="8229600" cy="4434840"/>
          </a:xfrm>
          <a:prstGeom prst="rect">
            <a:avLst/>
          </a:prstGeom>
        </p:spPr>
      </p:pic>
      <p:sp>
        <p:nvSpPr>
          <p:cNvPr id="3" name="object 3"/>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4" name="Date Placeholder 3"/>
          <p:cNvSpPr>
            <a:spLocks noGrp="1"/>
          </p:cNvSpPr>
          <p:nvPr>
            <p:ph type="dt" sz="half" idx="4294967295"/>
          </p:nvPr>
        </p:nvSpPr>
        <p:spPr>
          <a:xfrm>
            <a:off x="457200" y="6377940"/>
            <a:ext cx="2103120" cy="342900"/>
          </a:xfrm>
          <a:prstGeom prst="rect">
            <a:avLst/>
          </a:prstGeom>
        </p:spPr>
        <p:txBody>
          <a:bodyPr/>
          <a:lstStyle/>
          <a:p>
            <a:fld id="{E2AAD1CB-F164-4F50-995D-2D6BF431C929}" type="datetime1">
              <a:rPr lang="en-US" smtClean="0"/>
              <a:t>7/20/2021</a:t>
            </a:fld>
            <a:endParaRPr lang="en-US"/>
          </a:p>
        </p:txBody>
      </p:sp>
      <p:sp>
        <p:nvSpPr>
          <p:cNvPr id="5" name="Slide Number Placeholder 4"/>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72</a:t>
            </a:fld>
            <a:endParaRPr lang="en-IN" dirty="0"/>
          </a:p>
        </p:txBody>
      </p:sp>
    </p:spTree>
    <p:extLst>
      <p:ext uri="{BB962C8B-B14F-4D97-AF65-F5344CB8AC3E}">
        <p14:creationId xmlns:p14="http://schemas.microsoft.com/office/powerpoint/2010/main" val="4015177647"/>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68" y="1340768"/>
            <a:ext cx="8092348" cy="5040560"/>
          </a:xfrm>
          <a:prstGeom prst="rect">
            <a:avLst/>
          </a:prstGeom>
        </p:spPr>
      </p:pic>
      <p:sp>
        <p:nvSpPr>
          <p:cNvPr id="4" name="TextBox 3"/>
          <p:cNvSpPr txBox="1"/>
          <p:nvPr/>
        </p:nvSpPr>
        <p:spPr>
          <a:xfrm>
            <a:off x="611560" y="188640"/>
            <a:ext cx="7776864" cy="646331"/>
          </a:xfrm>
          <a:prstGeom prst="rect">
            <a:avLst/>
          </a:prstGeom>
          <a:noFill/>
        </p:spPr>
        <p:txBody>
          <a:bodyPr wrap="square" rtlCol="0">
            <a:spAutoFit/>
          </a:bodyPr>
          <a:lstStyle/>
          <a:p>
            <a:r>
              <a:rPr lang="en-US" sz="3600" b="1" dirty="0" smtClean="0">
                <a:solidFill>
                  <a:srgbClr val="00B050"/>
                </a:solidFill>
              </a:rPr>
              <a:t>Virtualization in Cloud Computing</a:t>
            </a:r>
            <a:endParaRPr lang="en-IN" sz="3600" b="1" dirty="0">
              <a:solidFill>
                <a:srgbClr val="00B050"/>
              </a:solidFill>
            </a:endParaRPr>
          </a:p>
        </p:txBody>
      </p:sp>
    </p:spTree>
    <p:extLst>
      <p:ext uri="{BB962C8B-B14F-4D97-AF65-F5344CB8AC3E}">
        <p14:creationId xmlns:p14="http://schemas.microsoft.com/office/powerpoint/2010/main" val="745600879"/>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560" y="908720"/>
            <a:ext cx="9746843" cy="6020640"/>
          </a:xfrm>
          <a:prstGeom prst="rect">
            <a:avLst/>
          </a:prstGeom>
        </p:spPr>
      </p:pic>
      <p:sp>
        <p:nvSpPr>
          <p:cNvPr id="3" name="TextBox 2"/>
          <p:cNvSpPr txBox="1"/>
          <p:nvPr/>
        </p:nvSpPr>
        <p:spPr>
          <a:xfrm>
            <a:off x="1331640" y="0"/>
            <a:ext cx="7056784" cy="584775"/>
          </a:xfrm>
          <a:prstGeom prst="rect">
            <a:avLst/>
          </a:prstGeom>
          <a:noFill/>
        </p:spPr>
        <p:txBody>
          <a:bodyPr wrap="square" rtlCol="0">
            <a:spAutoFit/>
          </a:bodyPr>
          <a:lstStyle/>
          <a:p>
            <a:r>
              <a:rPr lang="en-US" sz="3200" b="1" dirty="0" smtClean="0">
                <a:solidFill>
                  <a:srgbClr val="00B050"/>
                </a:solidFill>
              </a:rPr>
              <a:t>Virtualization Architecture</a:t>
            </a:r>
            <a:endParaRPr lang="en-IN" sz="3200" b="1" dirty="0">
              <a:solidFill>
                <a:srgbClr val="00B050"/>
              </a:solidFill>
            </a:endParaRPr>
          </a:p>
        </p:txBody>
      </p:sp>
    </p:spTree>
    <p:extLst>
      <p:ext uri="{BB962C8B-B14F-4D97-AF65-F5344CB8AC3E}">
        <p14:creationId xmlns:p14="http://schemas.microsoft.com/office/powerpoint/2010/main" val="2233442808"/>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Before Virtualization</a:t>
            </a:r>
            <a:br>
              <a:rPr lang="en-US" dirty="0" smtClean="0"/>
            </a:br>
            <a:endParaRPr lang="en-IN" dirty="0"/>
          </a:p>
        </p:txBody>
      </p:sp>
      <p:pic>
        <p:nvPicPr>
          <p:cNvPr id="4" name="image14.jpeg"/>
          <p:cNvPicPr>
            <a:picLocks noGrp="1"/>
          </p:cNvPicPr>
          <p:nvPr>
            <p:ph idx="1"/>
          </p:nvPr>
        </p:nvPicPr>
        <p:blipFill>
          <a:blip r:embed="rId2" cstate="print"/>
          <a:stretch>
            <a:fillRect/>
          </a:stretch>
        </p:blipFill>
        <p:spPr>
          <a:xfrm>
            <a:off x="611560" y="1628800"/>
            <a:ext cx="3237731" cy="3312368"/>
          </a:xfrm>
          <a:prstGeom prst="rect">
            <a:avLst/>
          </a:prstGeom>
        </p:spPr>
      </p:pic>
      <p:sp>
        <p:nvSpPr>
          <p:cNvPr id="5" name="Rectangle 4"/>
          <p:cNvSpPr/>
          <p:nvPr/>
        </p:nvSpPr>
        <p:spPr>
          <a:xfrm>
            <a:off x="3635896" y="1628800"/>
            <a:ext cx="4572000" cy="4670509"/>
          </a:xfrm>
          <a:prstGeom prst="rect">
            <a:avLst/>
          </a:prstGeom>
        </p:spPr>
        <p:txBody>
          <a:bodyPr>
            <a:spAutoFit/>
          </a:bodyPr>
          <a:lstStyle/>
          <a:p>
            <a:pPr marL="742950" lvl="1" indent="-285750">
              <a:spcBef>
                <a:spcPts val="370"/>
              </a:spcBef>
              <a:spcAft>
                <a:spcPts val="0"/>
              </a:spcAft>
              <a:buFont typeface="Wingdings" panose="05000000000000000000" pitchFamily="2" charset="2"/>
              <a:buChar char=""/>
              <a:tabLst>
                <a:tab pos="634365" algn="l"/>
              </a:tabLst>
            </a:pPr>
            <a:r>
              <a:rPr lang="en-US" sz="2800" dirty="0">
                <a:solidFill>
                  <a:srgbClr val="333333"/>
                </a:solidFill>
                <a:latin typeface="Times New Roman" panose="02020603050405020304" pitchFamily="18" charset="0"/>
                <a:ea typeface="Times New Roman" panose="02020603050405020304" pitchFamily="18" charset="0"/>
              </a:rPr>
              <a:t>Single</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OS</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image</a:t>
            </a:r>
            <a:r>
              <a:rPr lang="en-US" sz="2800" spc="-1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per</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machine</a:t>
            </a:r>
            <a:endParaRPr lang="en-IN" sz="2400" dirty="0">
              <a:latin typeface="Times New Roman" panose="02020603050405020304" pitchFamily="18" charset="0"/>
              <a:ea typeface="Times New Roman" panose="02020603050405020304" pitchFamily="18" charset="0"/>
            </a:endParaRPr>
          </a:p>
          <a:p>
            <a:pPr marL="742950" lvl="1" indent="-285750">
              <a:spcBef>
                <a:spcPts val="690"/>
              </a:spcBef>
              <a:spcAft>
                <a:spcPts val="0"/>
              </a:spcAft>
              <a:buFont typeface="Wingdings" panose="05000000000000000000" pitchFamily="2" charset="2"/>
              <a:buChar char=""/>
              <a:tabLst>
                <a:tab pos="634365" algn="l"/>
              </a:tabLst>
            </a:pPr>
            <a:r>
              <a:rPr lang="en-US" sz="2800" dirty="0">
                <a:solidFill>
                  <a:srgbClr val="333333"/>
                </a:solidFill>
                <a:latin typeface="Times New Roman" panose="02020603050405020304" pitchFamily="18" charset="0"/>
                <a:ea typeface="Times New Roman" panose="02020603050405020304" pitchFamily="18" charset="0"/>
              </a:rPr>
              <a:t>Software</a:t>
            </a:r>
            <a:r>
              <a:rPr lang="en-US" sz="2800" spc="-1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and hardware</a:t>
            </a:r>
            <a:r>
              <a:rPr lang="en-US" sz="2800" spc="-1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tightly</a:t>
            </a:r>
            <a:r>
              <a:rPr lang="en-US" sz="2800" spc="-2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coupled</a:t>
            </a:r>
            <a:endParaRPr lang="en-IN" sz="2400" dirty="0">
              <a:latin typeface="Times New Roman" panose="02020603050405020304" pitchFamily="18" charset="0"/>
              <a:ea typeface="Times New Roman" panose="02020603050405020304" pitchFamily="18" charset="0"/>
            </a:endParaRPr>
          </a:p>
          <a:p>
            <a:pPr marL="742950" lvl="1" indent="-285750">
              <a:spcBef>
                <a:spcPts val="680"/>
              </a:spcBef>
              <a:spcAft>
                <a:spcPts val="0"/>
              </a:spcAft>
              <a:buFont typeface="Wingdings" panose="05000000000000000000" pitchFamily="2" charset="2"/>
              <a:buChar char=""/>
              <a:tabLst>
                <a:tab pos="634365" algn="l"/>
              </a:tabLst>
            </a:pPr>
            <a:r>
              <a:rPr lang="en-US" sz="2800" dirty="0">
                <a:solidFill>
                  <a:srgbClr val="333333"/>
                </a:solidFill>
                <a:latin typeface="Times New Roman" panose="02020603050405020304" pitchFamily="18" charset="0"/>
                <a:ea typeface="Times New Roman" panose="02020603050405020304" pitchFamily="18" charset="0"/>
              </a:rPr>
              <a:t>Running</a:t>
            </a:r>
            <a:r>
              <a:rPr lang="en-US" sz="2800" spc="-2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multiple</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applications</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on</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same</a:t>
            </a:r>
            <a:r>
              <a:rPr lang="en-US" sz="2800" spc="-1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machine</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often</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creates</a:t>
            </a:r>
            <a:r>
              <a:rPr lang="en-US" sz="2800" spc="-5"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conflict</a:t>
            </a:r>
            <a:endParaRPr lang="en-IN" sz="2400" dirty="0">
              <a:latin typeface="Times New Roman" panose="02020603050405020304" pitchFamily="18" charset="0"/>
              <a:ea typeface="Times New Roman" panose="02020603050405020304" pitchFamily="18" charset="0"/>
            </a:endParaRPr>
          </a:p>
          <a:p>
            <a:pPr marL="742950" lvl="1" indent="-285750">
              <a:spcBef>
                <a:spcPts val="690"/>
              </a:spcBef>
              <a:spcAft>
                <a:spcPts val="0"/>
              </a:spcAft>
              <a:buFont typeface="Wingdings" panose="05000000000000000000" pitchFamily="2" charset="2"/>
              <a:buChar char=""/>
              <a:tabLst>
                <a:tab pos="634365" algn="l"/>
              </a:tabLst>
            </a:pPr>
            <a:r>
              <a:rPr lang="en-US" sz="2800" dirty="0">
                <a:solidFill>
                  <a:srgbClr val="333333"/>
                </a:solidFill>
                <a:latin typeface="Times New Roman" panose="02020603050405020304" pitchFamily="18" charset="0"/>
                <a:ea typeface="Times New Roman" panose="02020603050405020304" pitchFamily="18" charset="0"/>
              </a:rPr>
              <a:t>Inflexible</a:t>
            </a:r>
            <a:r>
              <a:rPr lang="en-US" sz="2800" spc="-1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and costly</a:t>
            </a:r>
            <a:r>
              <a:rPr lang="en-US" sz="2800" spc="-30" dirty="0">
                <a:solidFill>
                  <a:srgbClr val="333333"/>
                </a:solidFill>
                <a:latin typeface="Times New Roman" panose="02020603050405020304" pitchFamily="18" charset="0"/>
                <a:ea typeface="Times New Roman" panose="02020603050405020304" pitchFamily="18" charset="0"/>
              </a:rPr>
              <a:t> </a:t>
            </a:r>
            <a:r>
              <a:rPr lang="en-US" sz="2800" dirty="0">
                <a:solidFill>
                  <a:srgbClr val="333333"/>
                </a:solidFill>
                <a:latin typeface="Times New Roman" panose="02020603050405020304" pitchFamily="18" charset="0"/>
                <a:ea typeface="Times New Roman" panose="02020603050405020304" pitchFamily="18" charset="0"/>
              </a:rPr>
              <a:t>infrastructure</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71785008"/>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Virtualization</a:t>
            </a:r>
            <a:endParaRPr lang="en-IN" dirty="0"/>
          </a:p>
        </p:txBody>
      </p:sp>
      <p:sp>
        <p:nvSpPr>
          <p:cNvPr id="3" name="Content Placeholder 2"/>
          <p:cNvSpPr>
            <a:spLocks noGrp="1"/>
          </p:cNvSpPr>
          <p:nvPr>
            <p:ph idx="1"/>
          </p:nvPr>
        </p:nvSpPr>
        <p:spPr>
          <a:xfrm>
            <a:off x="762000" y="1406270"/>
            <a:ext cx="4674096" cy="4192968"/>
          </a:xfrm>
        </p:spPr>
        <p:txBody>
          <a:bodyPr>
            <a:normAutofit fontScale="92500" lnSpcReduction="20000"/>
          </a:bodyPr>
          <a:lstStyle/>
          <a:p>
            <a:pPr lvl="0"/>
            <a:r>
              <a:rPr lang="en-US" dirty="0"/>
              <a:t>Hardware-independence of operating system and applications</a:t>
            </a:r>
            <a:endParaRPr lang="en-IN" dirty="0"/>
          </a:p>
          <a:p>
            <a:pPr lvl="0"/>
            <a:r>
              <a:rPr lang="en-US" dirty="0"/>
              <a:t>Virtual machines can be provisioned to any system</a:t>
            </a:r>
            <a:endParaRPr lang="en-IN" dirty="0"/>
          </a:p>
          <a:p>
            <a:pPr lvl="0"/>
            <a:r>
              <a:rPr lang="en-US" dirty="0"/>
              <a:t>Can manage OS and application as a single unit by encapsulating them into virtual Machines</a:t>
            </a:r>
            <a:endParaRPr lang="en-IN" dirty="0"/>
          </a:p>
          <a:p>
            <a:r>
              <a:rPr lang="en-US" dirty="0"/>
              <a:t> </a:t>
            </a:r>
            <a:endParaRPr lang="en-IN" dirty="0"/>
          </a:p>
          <a:p>
            <a:endParaRPr lang="en-IN" dirty="0"/>
          </a:p>
        </p:txBody>
      </p:sp>
      <p:pic>
        <p:nvPicPr>
          <p:cNvPr id="4" name="image15.jpeg"/>
          <p:cNvPicPr/>
          <p:nvPr/>
        </p:nvPicPr>
        <p:blipFill>
          <a:blip r:embed="rId2" cstate="print"/>
          <a:stretch>
            <a:fillRect/>
          </a:stretch>
        </p:blipFill>
        <p:spPr>
          <a:xfrm>
            <a:off x="5436096" y="1412632"/>
            <a:ext cx="3528392" cy="3384520"/>
          </a:xfrm>
          <a:prstGeom prst="rect">
            <a:avLst/>
          </a:prstGeom>
        </p:spPr>
      </p:pic>
    </p:spTree>
    <p:extLst>
      <p:ext uri="{BB962C8B-B14F-4D97-AF65-F5344CB8AC3E}">
        <p14:creationId xmlns:p14="http://schemas.microsoft.com/office/powerpoint/2010/main" val="2654825238"/>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Benefits of Virtualization</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pPr lvl="1"/>
            <a:r>
              <a:rPr lang="en-US" dirty="0" smtClean="0"/>
              <a:t>Sharing </a:t>
            </a:r>
            <a:r>
              <a:rPr lang="en-US" dirty="0"/>
              <a:t>of resources helps cost reduction.</a:t>
            </a:r>
            <a:endParaRPr lang="en-IN" sz="2400" dirty="0"/>
          </a:p>
          <a:p>
            <a:pPr lvl="1"/>
            <a:r>
              <a:rPr lang="en-US" dirty="0"/>
              <a:t>Isolation: Virtual machines are isolated from each other as if they are physically	separated.</a:t>
            </a:r>
            <a:endParaRPr lang="en-IN" sz="2400" dirty="0"/>
          </a:p>
          <a:p>
            <a:pPr lvl="1"/>
            <a:r>
              <a:rPr lang="en-US" dirty="0"/>
              <a:t>Encapsulation: Virtual machines encapsulate a complete computing environment.</a:t>
            </a:r>
            <a:endParaRPr lang="en-IN" sz="2400" dirty="0"/>
          </a:p>
          <a:p>
            <a:pPr lvl="1"/>
            <a:r>
              <a:rPr lang="en-US" dirty="0"/>
              <a:t>Hardware Independence: Virtual machines run independently of underlying hardware.</a:t>
            </a:r>
            <a:endParaRPr lang="en-IN" sz="2400" dirty="0"/>
          </a:p>
          <a:p>
            <a:pPr lvl="1"/>
            <a:r>
              <a:rPr lang="en-US" dirty="0"/>
              <a:t>Portability: Virtual machines can be migrated between different hosts.</a:t>
            </a:r>
            <a:endParaRPr lang="en-IN" sz="2400" dirty="0"/>
          </a:p>
          <a:p>
            <a:endParaRPr lang="en-IN" dirty="0"/>
          </a:p>
        </p:txBody>
      </p:sp>
    </p:spTree>
    <p:extLst>
      <p:ext uri="{BB962C8B-B14F-4D97-AF65-F5344CB8AC3E}">
        <p14:creationId xmlns:p14="http://schemas.microsoft.com/office/powerpoint/2010/main" val="1057192865"/>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VMM/Virtualization Manager/Hypervisor</a:t>
            </a:r>
            <a:endParaRPr lang="en-IN" dirty="0"/>
          </a:p>
        </p:txBody>
      </p:sp>
      <p:pic>
        <p:nvPicPr>
          <p:cNvPr id="4" name="image16.png"/>
          <p:cNvPicPr>
            <a:picLocks noGrp="1"/>
          </p:cNvPicPr>
          <p:nvPr>
            <p:ph idx="1"/>
          </p:nvPr>
        </p:nvPicPr>
        <p:blipFill>
          <a:blip r:embed="rId2" cstate="print"/>
          <a:stretch>
            <a:fillRect/>
          </a:stretch>
        </p:blipFill>
        <p:spPr>
          <a:xfrm>
            <a:off x="1187625" y="1628800"/>
            <a:ext cx="7200800" cy="4392488"/>
          </a:xfrm>
          <a:prstGeom prst="rect">
            <a:avLst/>
          </a:prstGeom>
        </p:spPr>
      </p:pic>
    </p:spTree>
    <p:extLst>
      <p:ext uri="{BB962C8B-B14F-4D97-AF65-F5344CB8AC3E}">
        <p14:creationId xmlns:p14="http://schemas.microsoft.com/office/powerpoint/2010/main" val="358775048"/>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structure of Hypervisor</a:t>
            </a:r>
            <a:endParaRPr lang="en-IN" dirty="0"/>
          </a:p>
        </p:txBody>
      </p:sp>
      <p:pic>
        <p:nvPicPr>
          <p:cNvPr id="4" name="Content Placeholder 3"/>
          <p:cNvPicPr>
            <a:picLocks noGrp="1" noChangeAspect="1"/>
          </p:cNvPicPr>
          <p:nvPr>
            <p:ph idx="1"/>
          </p:nvPr>
        </p:nvPicPr>
        <p:blipFill>
          <a:blip r:embed="rId2"/>
          <a:stretch>
            <a:fillRect/>
          </a:stretch>
        </p:blipFill>
        <p:spPr>
          <a:xfrm>
            <a:off x="726243" y="1556792"/>
            <a:ext cx="8077200" cy="3752969"/>
          </a:xfrm>
          <a:prstGeom prst="rect">
            <a:avLst/>
          </a:prstGeom>
        </p:spPr>
      </p:pic>
    </p:spTree>
    <p:extLst>
      <p:ext uri="{BB962C8B-B14F-4D97-AF65-F5344CB8AC3E}">
        <p14:creationId xmlns:p14="http://schemas.microsoft.com/office/powerpoint/2010/main" val="3705712500"/>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41248" y="152400"/>
            <a:ext cx="5178552" cy="1143000"/>
          </a:xfrm>
        </p:spPr>
        <p:txBody>
          <a:bodyPr/>
          <a:lstStyle/>
          <a:p>
            <a:r>
              <a:rPr lang="en-US" b="1" dirty="0"/>
              <a:t>Cloud Architecture</a:t>
            </a:r>
            <a:endParaRPr lang="en-IN" dirty="0"/>
          </a:p>
        </p:txBody>
      </p:sp>
      <p:sp>
        <p:nvSpPr>
          <p:cNvPr id="4" name="Content Placeholder 3"/>
          <p:cNvSpPr>
            <a:spLocks noGrp="1"/>
          </p:cNvSpPr>
          <p:nvPr>
            <p:ph idx="1"/>
          </p:nvPr>
        </p:nvSpPr>
        <p:spPr>
          <a:xfrm>
            <a:off x="838200" y="1295400"/>
            <a:ext cx="5257800" cy="1066800"/>
          </a:xfrm>
        </p:spPr>
        <p:txBody>
          <a:bodyPr>
            <a:normAutofit/>
          </a:bodyPr>
          <a:lstStyle/>
          <a:p>
            <a:pPr marL="0" indent="0">
              <a:buNone/>
            </a:pPr>
            <a:r>
              <a:rPr lang="en-US" dirty="0"/>
              <a:t>NIST Architectural Framework - The NIST model</a:t>
            </a:r>
            <a:endParaRPr lang="en-IN" dirty="0"/>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85053" y="2420888"/>
            <a:ext cx="5763211"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92280" y="1268760"/>
            <a:ext cx="1872208" cy="3693319"/>
          </a:xfrm>
          <a:prstGeom prst="rect">
            <a:avLst/>
          </a:prstGeom>
          <a:noFill/>
        </p:spPr>
        <p:txBody>
          <a:bodyPr wrap="square" rtlCol="0">
            <a:spAutoFit/>
          </a:bodyPr>
          <a:lstStyle/>
          <a:p>
            <a:r>
              <a:rPr lang="en-US" dirty="0"/>
              <a:t>Because cloud computing is moving toward a set of modular interacting components based on standards such as the Service Oriented Architecture </a:t>
            </a:r>
            <a:endParaRPr lang="en-US" dirty="0" smtClean="0"/>
          </a:p>
          <a:p>
            <a:endParaRPr lang="en-US" dirty="0"/>
          </a:p>
          <a:p>
            <a:endParaRPr lang="en-IN" dirty="0"/>
          </a:p>
        </p:txBody>
      </p:sp>
      <p:sp>
        <p:nvSpPr>
          <p:cNvPr id="8" name="TextBox 7"/>
          <p:cNvSpPr txBox="1"/>
          <p:nvPr/>
        </p:nvSpPr>
        <p:spPr>
          <a:xfrm>
            <a:off x="1214470" y="5506988"/>
            <a:ext cx="7272808" cy="1477328"/>
          </a:xfrm>
          <a:prstGeom prst="rect">
            <a:avLst/>
          </a:prstGeom>
          <a:noFill/>
        </p:spPr>
        <p:txBody>
          <a:bodyPr wrap="square" rtlCol="0">
            <a:spAutoFit/>
          </a:bodyPr>
          <a:lstStyle/>
          <a:p>
            <a:pPr algn="just"/>
            <a:r>
              <a:rPr lang="en-US" dirty="0" smtClean="0"/>
              <a:t>The </a:t>
            </a:r>
            <a:r>
              <a:rPr lang="en-US" dirty="0"/>
              <a:t>NIST cloud model doesn't address a number of intermediary services such as transaction or service brokers, provisioning, integration, and interoperability services that form the basis for many cloud computing paradigms</a:t>
            </a:r>
            <a:endParaRPr lang="en-IN" dirty="0"/>
          </a:p>
          <a:p>
            <a:pPr algn="just"/>
            <a:endParaRPr lang="en-IN" dirty="0"/>
          </a:p>
        </p:txBody>
      </p:sp>
    </p:spTree>
    <p:custDataLst>
      <p:tags r:id="rId1"/>
    </p:custDataLst>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Hypervisor</a:t>
            </a:r>
            <a:endParaRPr lang="en-IN" dirty="0"/>
          </a:p>
        </p:txBody>
      </p:sp>
      <p:sp>
        <p:nvSpPr>
          <p:cNvPr id="3" name="Content Placeholder 2"/>
          <p:cNvSpPr>
            <a:spLocks noGrp="1"/>
          </p:cNvSpPr>
          <p:nvPr>
            <p:ph idx="1"/>
          </p:nvPr>
        </p:nvSpPr>
        <p:spPr/>
        <p:txBody>
          <a:bodyPr>
            <a:normAutofit fontScale="70000" lnSpcReduction="20000"/>
          </a:bodyPr>
          <a:lstStyle/>
          <a:p>
            <a:r>
              <a:rPr lang="en-US" dirty="0"/>
              <a:t>A hypervisor or virtual machine monitor (VMM) is computer software, firmware or hardware that creates and runs virtual machines. A computer on which a hypervisor runs one or more virtual machines is called a host machine, and each virtual machine is called a guest machine.</a:t>
            </a:r>
            <a:endParaRPr lang="en-IN" dirty="0"/>
          </a:p>
          <a:p>
            <a:pPr lvl="0"/>
            <a:r>
              <a:rPr lang="en-US" dirty="0"/>
              <a:t>A hypervisor is a hardware virtualization technique that allows multiple guest operating systems (OS) to run on a single host system at the same time. The guest OS shares the hardware of the host computer, such that each OS appears to have its own processor, memory and other hardware resources.</a:t>
            </a:r>
            <a:endParaRPr lang="en-IN" sz="2800" dirty="0"/>
          </a:p>
          <a:p>
            <a:pPr lvl="0"/>
            <a:r>
              <a:rPr lang="en-US" dirty="0"/>
              <a:t>A hypervisor is also known as a virtual machine manager (VMM).</a:t>
            </a:r>
            <a:endParaRPr lang="en-IN" sz="2800" dirty="0"/>
          </a:p>
          <a:p>
            <a:pPr marL="0" indent="0">
              <a:buNone/>
            </a:pPr>
            <a:r>
              <a:rPr lang="en-US" dirty="0"/>
              <a:t/>
            </a:r>
            <a:br>
              <a:rPr lang="en-US" dirty="0"/>
            </a:br>
            <a:endParaRPr lang="en-IN" dirty="0"/>
          </a:p>
        </p:txBody>
      </p:sp>
    </p:spTree>
    <p:extLst>
      <p:ext uri="{BB962C8B-B14F-4D97-AF65-F5344CB8AC3E}">
        <p14:creationId xmlns:p14="http://schemas.microsoft.com/office/powerpoint/2010/main" val="665236876"/>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Virtualization</a:t>
            </a:r>
            <a:endParaRPr lang="en-IN" dirty="0"/>
          </a:p>
        </p:txBody>
      </p:sp>
      <p:pic>
        <p:nvPicPr>
          <p:cNvPr id="4" name="Content Placeholder 3"/>
          <p:cNvPicPr>
            <a:picLocks noGrp="1" noChangeAspect="1"/>
          </p:cNvPicPr>
          <p:nvPr>
            <p:ph idx="1"/>
          </p:nvPr>
        </p:nvPicPr>
        <p:blipFill>
          <a:blip r:embed="rId2"/>
          <a:stretch>
            <a:fillRect/>
          </a:stretch>
        </p:blipFill>
        <p:spPr>
          <a:xfrm>
            <a:off x="762000" y="2096292"/>
            <a:ext cx="8077200" cy="3298829"/>
          </a:xfrm>
          <a:prstGeom prst="rect">
            <a:avLst/>
          </a:prstGeom>
        </p:spPr>
      </p:pic>
    </p:spTree>
    <p:extLst>
      <p:ext uri="{BB962C8B-B14F-4D97-AF65-F5344CB8AC3E}">
        <p14:creationId xmlns:p14="http://schemas.microsoft.com/office/powerpoint/2010/main" val="2914112230"/>
      </p:ext>
    </p:extLst>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734" y="0"/>
            <a:ext cx="6948805" cy="1234440"/>
          </a:xfrm>
          <a:prstGeom prst="rect">
            <a:avLst/>
          </a:prstGeom>
        </p:spPr>
        <p:txBody>
          <a:bodyPr vert="horz" wrap="square" lIns="0" tIns="37465" rIns="0" bIns="0" rtlCol="0">
            <a:spAutoFit/>
          </a:bodyPr>
          <a:lstStyle/>
          <a:p>
            <a:pPr marL="2058670" marR="5080" indent="-2046605">
              <a:lnSpc>
                <a:spcPts val="4710"/>
              </a:lnSpc>
              <a:spcBef>
                <a:spcPts val="295"/>
              </a:spcBef>
            </a:pPr>
            <a:r>
              <a:rPr b="0" spc="5" dirty="0">
                <a:latin typeface="Times New Roman"/>
                <a:cs typeface="Times New Roman"/>
              </a:rPr>
              <a:t>Approaches</a:t>
            </a:r>
            <a:r>
              <a:rPr b="0" spc="-70" dirty="0">
                <a:latin typeface="Times New Roman"/>
                <a:cs typeface="Times New Roman"/>
              </a:rPr>
              <a:t> </a:t>
            </a:r>
            <a:r>
              <a:rPr b="0" spc="5" dirty="0">
                <a:latin typeface="Times New Roman"/>
                <a:cs typeface="Times New Roman"/>
              </a:rPr>
              <a:t>or</a:t>
            </a:r>
            <a:r>
              <a:rPr b="0" spc="-10" dirty="0">
                <a:latin typeface="Times New Roman"/>
                <a:cs typeface="Times New Roman"/>
              </a:rPr>
              <a:t> </a:t>
            </a:r>
            <a:r>
              <a:rPr b="0" dirty="0">
                <a:latin typeface="Times New Roman"/>
                <a:cs typeface="Times New Roman"/>
              </a:rPr>
              <a:t>ways</a:t>
            </a:r>
            <a:r>
              <a:rPr b="0" spc="-20" dirty="0">
                <a:latin typeface="Times New Roman"/>
                <a:cs typeface="Times New Roman"/>
              </a:rPr>
              <a:t> </a:t>
            </a:r>
            <a:r>
              <a:rPr b="0" dirty="0">
                <a:latin typeface="Times New Roman"/>
                <a:cs typeface="Times New Roman"/>
              </a:rPr>
              <a:t>to</a:t>
            </a:r>
            <a:r>
              <a:rPr b="0" spc="-10" dirty="0">
                <a:latin typeface="Times New Roman"/>
                <a:cs typeface="Times New Roman"/>
              </a:rPr>
              <a:t> </a:t>
            </a:r>
            <a:r>
              <a:rPr b="0" dirty="0">
                <a:latin typeface="Times New Roman"/>
                <a:cs typeface="Times New Roman"/>
              </a:rPr>
              <a:t>virtualizes </a:t>
            </a:r>
            <a:r>
              <a:rPr b="0" spc="-985" dirty="0">
                <a:latin typeface="Times New Roman"/>
                <a:cs typeface="Times New Roman"/>
              </a:rPr>
              <a:t> </a:t>
            </a:r>
            <a:r>
              <a:rPr b="0" dirty="0">
                <a:latin typeface="Times New Roman"/>
                <a:cs typeface="Times New Roman"/>
              </a:rPr>
              <a:t>cloud</a:t>
            </a:r>
            <a:r>
              <a:rPr b="0" spc="-35" dirty="0">
                <a:latin typeface="Times New Roman"/>
                <a:cs typeface="Times New Roman"/>
              </a:rPr>
              <a:t> </a:t>
            </a:r>
            <a:r>
              <a:rPr b="0" dirty="0">
                <a:latin typeface="Times New Roman"/>
                <a:cs typeface="Times New Roman"/>
              </a:rPr>
              <a:t>servers.</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22842"/>
            <a:ext cx="5581015" cy="3538854"/>
          </a:xfrm>
          <a:prstGeom prst="rect">
            <a:avLst/>
          </a:prstGeom>
        </p:spPr>
        <p:txBody>
          <a:bodyPr vert="horz" wrap="square" lIns="0" tIns="110489" rIns="0" bIns="0" rtlCol="0">
            <a:spAutoFit/>
          </a:bodyPr>
          <a:lstStyle/>
          <a:p>
            <a:pPr marL="356870" indent="-344805">
              <a:lnSpc>
                <a:spcPct val="100000"/>
              </a:lnSpc>
              <a:spcBef>
                <a:spcPts val="869"/>
              </a:spcBef>
              <a:buFont typeface="Arial MT"/>
              <a:buChar char="•"/>
              <a:tabLst>
                <a:tab pos="356870" algn="l"/>
                <a:tab pos="357505" algn="l"/>
              </a:tabLst>
            </a:pPr>
            <a:r>
              <a:rPr sz="3200" spc="-10" dirty="0">
                <a:latin typeface="Times New Roman"/>
                <a:cs typeface="Times New Roman"/>
              </a:rPr>
              <a:t>Grid</a:t>
            </a:r>
            <a:r>
              <a:rPr sz="3200" spc="-185" dirty="0">
                <a:latin typeface="Times New Roman"/>
                <a:cs typeface="Times New Roman"/>
              </a:rPr>
              <a:t> </a:t>
            </a:r>
            <a:r>
              <a:rPr sz="3200" spc="-5" dirty="0">
                <a:latin typeface="Times New Roman"/>
                <a:cs typeface="Times New Roman"/>
              </a:rPr>
              <a:t>Approach</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OS</a:t>
            </a:r>
            <a:r>
              <a:rPr sz="3200" spc="5" dirty="0">
                <a:latin typeface="Times New Roman"/>
                <a:cs typeface="Times New Roman"/>
              </a:rPr>
              <a:t> </a:t>
            </a:r>
            <a:r>
              <a:rPr sz="3200" spc="-5" dirty="0">
                <a:latin typeface="Times New Roman"/>
                <a:cs typeface="Times New Roman"/>
              </a:rPr>
              <a:t>-</a:t>
            </a:r>
            <a:r>
              <a:rPr sz="3200" spc="-25" dirty="0">
                <a:latin typeface="Times New Roman"/>
                <a:cs typeface="Times New Roman"/>
              </a:rPr>
              <a:t> </a:t>
            </a:r>
            <a:r>
              <a:rPr sz="3200" spc="-5" dirty="0">
                <a:latin typeface="Times New Roman"/>
                <a:cs typeface="Times New Roman"/>
              </a:rPr>
              <a:t>Level</a:t>
            </a:r>
            <a:r>
              <a:rPr sz="3200" spc="-40"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Hypervisor-based</a:t>
            </a:r>
            <a:r>
              <a:rPr sz="3200" spc="5"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Software</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5"/>
              </a:spcBef>
              <a:buFont typeface="Arial MT"/>
              <a:buChar char="•"/>
              <a:tabLst>
                <a:tab pos="356870" algn="l"/>
                <a:tab pos="357505" algn="l"/>
              </a:tabLst>
            </a:pPr>
            <a:r>
              <a:rPr sz="3200" spc="-5" dirty="0">
                <a:latin typeface="Times New Roman"/>
                <a:cs typeface="Times New Roman"/>
              </a:rPr>
              <a:t>Hardware</a:t>
            </a:r>
            <a:r>
              <a:rPr sz="3200" spc="1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Server</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F5A91045-F3D3-45F5-A297-567CD2344D5E}"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82</a:t>
            </a:fld>
            <a:endParaRPr lang="en-IN" dirty="0"/>
          </a:p>
        </p:txBody>
      </p:sp>
    </p:spTree>
    <p:extLst>
      <p:ext uri="{BB962C8B-B14F-4D97-AF65-F5344CB8AC3E}">
        <p14:creationId xmlns:p14="http://schemas.microsoft.com/office/powerpoint/2010/main" val="2046521222"/>
      </p:ext>
    </p:extLst>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30477"/>
            <a:ext cx="8077834" cy="4324985"/>
          </a:xfrm>
          <a:prstGeom prst="rect">
            <a:avLst/>
          </a:prstGeom>
        </p:spPr>
        <p:txBody>
          <a:bodyPr vert="horz" wrap="square" lIns="0" tIns="104140" rIns="0" bIns="0" rtlCol="0">
            <a:spAutoFit/>
          </a:bodyPr>
          <a:lstStyle/>
          <a:p>
            <a:pPr marL="356870" marR="6350" indent="-344805" algn="just">
              <a:lnSpc>
                <a:spcPct val="80000"/>
              </a:lnSpc>
              <a:spcBef>
                <a:spcPts val="820"/>
              </a:spcBef>
              <a:buFont typeface="Arial MT"/>
              <a:buChar char="•"/>
              <a:tabLst>
                <a:tab pos="357505" algn="l"/>
              </a:tabLst>
            </a:pPr>
            <a:r>
              <a:rPr sz="3000" b="1" spc="-10" dirty="0">
                <a:latin typeface="Times New Roman"/>
                <a:cs typeface="Times New Roman"/>
              </a:rPr>
              <a:t>Grid Approach </a:t>
            </a:r>
            <a:r>
              <a:rPr sz="3000" b="1" dirty="0">
                <a:latin typeface="Times New Roman"/>
                <a:cs typeface="Times New Roman"/>
              </a:rPr>
              <a:t>- </a:t>
            </a:r>
            <a:r>
              <a:rPr sz="3000" spc="-10" dirty="0">
                <a:latin typeface="Times New Roman"/>
                <a:cs typeface="Times New Roman"/>
              </a:rPr>
              <a:t>where </a:t>
            </a:r>
            <a:r>
              <a:rPr sz="3000" spc="5" dirty="0">
                <a:latin typeface="Times New Roman"/>
                <a:cs typeface="Times New Roman"/>
              </a:rPr>
              <a:t>the </a:t>
            </a:r>
            <a:r>
              <a:rPr sz="3000" dirty="0">
                <a:latin typeface="Times New Roman"/>
                <a:cs typeface="Times New Roman"/>
              </a:rPr>
              <a:t>processing </a:t>
            </a:r>
            <a:r>
              <a:rPr sz="3000" spc="-15" dirty="0">
                <a:latin typeface="Times New Roman"/>
                <a:cs typeface="Times New Roman"/>
              </a:rPr>
              <a:t>workloads </a:t>
            </a:r>
            <a:r>
              <a:rPr sz="3000" spc="-735" dirty="0">
                <a:latin typeface="Times New Roman"/>
                <a:cs typeface="Times New Roman"/>
              </a:rPr>
              <a:t> </a:t>
            </a:r>
            <a:r>
              <a:rPr sz="3000" spc="-5" dirty="0">
                <a:latin typeface="Times New Roman"/>
                <a:cs typeface="Times New Roman"/>
              </a:rPr>
              <a:t>are </a:t>
            </a:r>
            <a:r>
              <a:rPr sz="3000" dirty="0">
                <a:latin typeface="Times New Roman"/>
                <a:cs typeface="Times New Roman"/>
              </a:rPr>
              <a:t>distributed </a:t>
            </a:r>
            <a:r>
              <a:rPr sz="3000" spc="-5" dirty="0">
                <a:latin typeface="Times New Roman"/>
                <a:cs typeface="Times New Roman"/>
              </a:rPr>
              <a:t>among </a:t>
            </a:r>
            <a:r>
              <a:rPr sz="3000" spc="-10" dirty="0">
                <a:latin typeface="Times New Roman"/>
                <a:cs typeface="Times New Roman"/>
              </a:rPr>
              <a:t>different physical </a:t>
            </a:r>
            <a:r>
              <a:rPr sz="3000" dirty="0">
                <a:latin typeface="Times New Roman"/>
                <a:cs typeface="Times New Roman"/>
              </a:rPr>
              <a:t>servers, </a:t>
            </a:r>
            <a:r>
              <a:rPr sz="3000" spc="5" dirty="0">
                <a:latin typeface="Times New Roman"/>
                <a:cs typeface="Times New Roman"/>
              </a:rPr>
              <a:t> </a:t>
            </a:r>
            <a:r>
              <a:rPr sz="3000" spc="-5" dirty="0">
                <a:latin typeface="Times New Roman"/>
                <a:cs typeface="Times New Roman"/>
              </a:rPr>
              <a:t>and</a:t>
            </a:r>
            <a:r>
              <a:rPr sz="3000" spc="5" dirty="0">
                <a:latin typeface="Times New Roman"/>
                <a:cs typeface="Times New Roman"/>
              </a:rPr>
              <a:t> </a:t>
            </a:r>
            <a:r>
              <a:rPr sz="3000" spc="-5" dirty="0">
                <a:latin typeface="Times New Roman"/>
                <a:cs typeface="Times New Roman"/>
              </a:rPr>
              <a:t>their</a:t>
            </a:r>
            <a:r>
              <a:rPr sz="3000" spc="10" dirty="0">
                <a:latin typeface="Times New Roman"/>
                <a:cs typeface="Times New Roman"/>
              </a:rPr>
              <a:t> </a:t>
            </a:r>
            <a:r>
              <a:rPr sz="3000" dirty="0">
                <a:latin typeface="Times New Roman"/>
                <a:cs typeface="Times New Roman"/>
              </a:rPr>
              <a:t>results</a:t>
            </a:r>
            <a:r>
              <a:rPr sz="3000" spc="-15" dirty="0">
                <a:latin typeface="Times New Roman"/>
                <a:cs typeface="Times New Roman"/>
              </a:rPr>
              <a:t> </a:t>
            </a:r>
            <a:r>
              <a:rPr sz="3000" spc="-5" dirty="0">
                <a:latin typeface="Times New Roman"/>
                <a:cs typeface="Times New Roman"/>
              </a:rPr>
              <a:t>are</a:t>
            </a:r>
            <a:r>
              <a:rPr sz="3000" spc="10" dirty="0">
                <a:latin typeface="Times New Roman"/>
                <a:cs typeface="Times New Roman"/>
              </a:rPr>
              <a:t> </a:t>
            </a:r>
            <a:r>
              <a:rPr sz="3000" spc="-5" dirty="0">
                <a:latin typeface="Times New Roman"/>
                <a:cs typeface="Times New Roman"/>
              </a:rPr>
              <a:t>then</a:t>
            </a:r>
            <a:r>
              <a:rPr sz="3000" spc="5" dirty="0">
                <a:latin typeface="Times New Roman"/>
                <a:cs typeface="Times New Roman"/>
              </a:rPr>
              <a:t> </a:t>
            </a:r>
            <a:r>
              <a:rPr sz="3000" spc="-5" dirty="0">
                <a:latin typeface="Times New Roman"/>
                <a:cs typeface="Times New Roman"/>
              </a:rPr>
              <a:t>collected</a:t>
            </a:r>
            <a:r>
              <a:rPr sz="3000" spc="45" dirty="0">
                <a:latin typeface="Times New Roman"/>
                <a:cs typeface="Times New Roman"/>
              </a:rPr>
              <a:t> </a:t>
            </a:r>
            <a:r>
              <a:rPr sz="3000" spc="-10" dirty="0">
                <a:latin typeface="Times New Roman"/>
                <a:cs typeface="Times New Roman"/>
              </a:rPr>
              <a:t>as</a:t>
            </a:r>
            <a:r>
              <a:rPr sz="3000" dirty="0">
                <a:latin typeface="Times New Roman"/>
                <a:cs typeface="Times New Roman"/>
              </a:rPr>
              <a:t> one.</a:t>
            </a:r>
            <a:endParaRPr sz="3000">
              <a:latin typeface="Times New Roman"/>
              <a:cs typeface="Times New Roman"/>
            </a:endParaRPr>
          </a:p>
          <a:p>
            <a:pPr marL="356870" marR="5080" indent="-344805" algn="just">
              <a:lnSpc>
                <a:spcPct val="80000"/>
              </a:lnSpc>
              <a:spcBef>
                <a:spcPts val="720"/>
              </a:spcBef>
              <a:buFont typeface="Arial MT"/>
              <a:buChar char="•"/>
              <a:tabLst>
                <a:tab pos="357505" algn="l"/>
              </a:tabLst>
            </a:pPr>
            <a:r>
              <a:rPr sz="3000" b="1" spc="-10" dirty="0">
                <a:latin typeface="Times New Roman"/>
                <a:cs typeface="Times New Roman"/>
              </a:rPr>
              <a:t>OS</a:t>
            </a:r>
            <a:r>
              <a:rPr sz="3000" b="1" spc="-5" dirty="0">
                <a:latin typeface="Times New Roman"/>
                <a:cs typeface="Times New Roman"/>
              </a:rPr>
              <a:t> </a:t>
            </a:r>
            <a:r>
              <a:rPr sz="3000" b="1" dirty="0">
                <a:latin typeface="Times New Roman"/>
                <a:cs typeface="Times New Roman"/>
              </a:rPr>
              <a:t>-</a:t>
            </a:r>
            <a:r>
              <a:rPr sz="3000" b="1" spc="5" dirty="0">
                <a:latin typeface="Times New Roman"/>
                <a:cs typeface="Times New Roman"/>
              </a:rPr>
              <a:t> </a:t>
            </a:r>
            <a:r>
              <a:rPr sz="3000" b="1" spc="-10" dirty="0">
                <a:latin typeface="Times New Roman"/>
                <a:cs typeface="Times New Roman"/>
              </a:rPr>
              <a:t>Level</a:t>
            </a:r>
            <a:r>
              <a:rPr sz="3000" b="1" spc="-5" dirty="0">
                <a:latin typeface="Times New Roman"/>
                <a:cs typeface="Times New Roman"/>
              </a:rPr>
              <a:t> </a:t>
            </a:r>
            <a:r>
              <a:rPr sz="3000" b="1" spc="-10" dirty="0">
                <a:latin typeface="Times New Roman"/>
                <a:cs typeface="Times New Roman"/>
              </a:rPr>
              <a:t>Virtualization</a:t>
            </a:r>
            <a:r>
              <a:rPr sz="3000" b="1" spc="-5" dirty="0">
                <a:latin typeface="Times New Roman"/>
                <a:cs typeface="Times New Roman"/>
              </a:rPr>
              <a:t> -</a:t>
            </a:r>
            <a:r>
              <a:rPr sz="3000" spc="-5" dirty="0">
                <a:latin typeface="Times New Roman"/>
                <a:cs typeface="Times New Roman"/>
              </a:rPr>
              <a:t>Here,</a:t>
            </a:r>
            <a:r>
              <a:rPr sz="3000" dirty="0">
                <a:latin typeface="Times New Roman"/>
                <a:cs typeface="Times New Roman"/>
              </a:rPr>
              <a:t> multiple </a:t>
            </a:r>
            <a:r>
              <a:rPr sz="3000" spc="5" dirty="0">
                <a:latin typeface="Times New Roman"/>
                <a:cs typeface="Times New Roman"/>
              </a:rPr>
              <a:t> </a:t>
            </a:r>
            <a:r>
              <a:rPr sz="3000" spc="-5" dirty="0">
                <a:latin typeface="Times New Roman"/>
                <a:cs typeface="Times New Roman"/>
              </a:rPr>
              <a:t>instances </a:t>
            </a:r>
            <a:r>
              <a:rPr sz="3000" spc="5" dirty="0">
                <a:latin typeface="Times New Roman"/>
                <a:cs typeface="Times New Roman"/>
              </a:rPr>
              <a:t>of </a:t>
            </a:r>
            <a:r>
              <a:rPr sz="3000" spc="-10" dirty="0">
                <a:latin typeface="Times New Roman"/>
                <a:cs typeface="Times New Roman"/>
              </a:rPr>
              <a:t>an </a:t>
            </a:r>
            <a:r>
              <a:rPr sz="3000" spc="-5" dirty="0">
                <a:latin typeface="Times New Roman"/>
                <a:cs typeface="Times New Roman"/>
              </a:rPr>
              <a:t>application </a:t>
            </a:r>
            <a:r>
              <a:rPr sz="3000" spc="-10" dirty="0">
                <a:latin typeface="Times New Roman"/>
                <a:cs typeface="Times New Roman"/>
              </a:rPr>
              <a:t>can </a:t>
            </a:r>
            <a:r>
              <a:rPr sz="3000" spc="5" dirty="0">
                <a:latin typeface="Times New Roman"/>
                <a:cs typeface="Times New Roman"/>
              </a:rPr>
              <a:t>run </a:t>
            </a:r>
            <a:r>
              <a:rPr sz="3000" dirty="0">
                <a:latin typeface="Times New Roman"/>
                <a:cs typeface="Times New Roman"/>
              </a:rPr>
              <a:t>in </a:t>
            </a:r>
            <a:r>
              <a:rPr sz="3000" spc="-10" dirty="0">
                <a:latin typeface="Times New Roman"/>
                <a:cs typeface="Times New Roman"/>
              </a:rPr>
              <a:t>an </a:t>
            </a:r>
            <a:r>
              <a:rPr sz="3000" dirty="0">
                <a:latin typeface="Times New Roman"/>
                <a:cs typeface="Times New Roman"/>
              </a:rPr>
              <a:t>isolated </a:t>
            </a:r>
            <a:r>
              <a:rPr sz="3000" spc="5" dirty="0">
                <a:latin typeface="Times New Roman"/>
                <a:cs typeface="Times New Roman"/>
              </a:rPr>
              <a:t> </a:t>
            </a:r>
            <a:r>
              <a:rPr sz="3000" dirty="0">
                <a:latin typeface="Times New Roman"/>
                <a:cs typeface="Times New Roman"/>
              </a:rPr>
              <a:t>form</a:t>
            </a:r>
            <a:r>
              <a:rPr sz="3000" spc="-30" dirty="0">
                <a:latin typeface="Times New Roman"/>
                <a:cs typeface="Times New Roman"/>
              </a:rPr>
              <a:t> </a:t>
            </a:r>
            <a:r>
              <a:rPr sz="3000" spc="5" dirty="0">
                <a:latin typeface="Times New Roman"/>
                <a:cs typeface="Times New Roman"/>
              </a:rPr>
              <a:t>on </a:t>
            </a:r>
            <a:r>
              <a:rPr sz="3000" dirty="0">
                <a:latin typeface="Times New Roman"/>
                <a:cs typeface="Times New Roman"/>
              </a:rPr>
              <a:t>a</a:t>
            </a:r>
            <a:r>
              <a:rPr sz="3000" spc="5" dirty="0">
                <a:latin typeface="Times New Roman"/>
                <a:cs typeface="Times New Roman"/>
              </a:rPr>
              <a:t> </a:t>
            </a:r>
            <a:r>
              <a:rPr sz="3000" dirty="0">
                <a:latin typeface="Times New Roman"/>
                <a:cs typeface="Times New Roman"/>
              </a:rPr>
              <a:t>single</a:t>
            </a:r>
            <a:r>
              <a:rPr sz="3000" spc="-25" dirty="0">
                <a:latin typeface="Times New Roman"/>
                <a:cs typeface="Times New Roman"/>
              </a:rPr>
              <a:t> </a:t>
            </a:r>
            <a:r>
              <a:rPr sz="3000" spc="-15" dirty="0">
                <a:latin typeface="Times New Roman"/>
                <a:cs typeface="Times New Roman"/>
              </a:rPr>
              <a:t>OS</a:t>
            </a:r>
            <a:endParaRPr sz="3000">
              <a:latin typeface="Times New Roman"/>
              <a:cs typeface="Times New Roman"/>
            </a:endParaRPr>
          </a:p>
          <a:p>
            <a:pPr marL="356870" marR="5715" indent="-344805" algn="just">
              <a:lnSpc>
                <a:spcPct val="80000"/>
              </a:lnSpc>
              <a:spcBef>
                <a:spcPts val="725"/>
              </a:spcBef>
              <a:buFont typeface="Arial MT"/>
              <a:buChar char="•"/>
              <a:tabLst>
                <a:tab pos="357505" algn="l"/>
                <a:tab pos="4911725" algn="l"/>
              </a:tabLst>
            </a:pPr>
            <a:r>
              <a:rPr sz="3000" b="1" spc="-10" dirty="0">
                <a:latin typeface="Times New Roman"/>
                <a:cs typeface="Times New Roman"/>
              </a:rPr>
              <a:t>Hypervisor-based	</a:t>
            </a:r>
            <a:r>
              <a:rPr sz="3000" b="1" spc="-15" dirty="0">
                <a:latin typeface="Times New Roman"/>
                <a:cs typeface="Times New Roman"/>
              </a:rPr>
              <a:t>Virtualization-</a:t>
            </a:r>
            <a:r>
              <a:rPr sz="3000" spc="-15" dirty="0">
                <a:latin typeface="Times New Roman"/>
                <a:cs typeface="Times New Roman"/>
              </a:rPr>
              <a:t>With </a:t>
            </a:r>
            <a:r>
              <a:rPr sz="3000" spc="-740" dirty="0">
                <a:latin typeface="Times New Roman"/>
                <a:cs typeface="Times New Roman"/>
              </a:rPr>
              <a:t> </a:t>
            </a:r>
            <a:r>
              <a:rPr sz="3000" spc="-5" dirty="0">
                <a:latin typeface="Times New Roman"/>
                <a:cs typeface="Times New Roman"/>
              </a:rPr>
              <a:t>hypervisor's virtualization, </a:t>
            </a:r>
            <a:r>
              <a:rPr sz="3000" dirty="0">
                <a:latin typeface="Times New Roman"/>
                <a:cs typeface="Times New Roman"/>
              </a:rPr>
              <a:t>there </a:t>
            </a:r>
            <a:r>
              <a:rPr sz="3000" spc="-5" dirty="0">
                <a:latin typeface="Times New Roman"/>
                <a:cs typeface="Times New Roman"/>
              </a:rPr>
              <a:t>are </a:t>
            </a:r>
            <a:r>
              <a:rPr sz="3000" dirty="0">
                <a:latin typeface="Times New Roman"/>
                <a:cs typeface="Times New Roman"/>
              </a:rPr>
              <a:t>various sub- </a:t>
            </a:r>
            <a:r>
              <a:rPr sz="3000" spc="5" dirty="0">
                <a:latin typeface="Times New Roman"/>
                <a:cs typeface="Times New Roman"/>
              </a:rPr>
              <a:t> </a:t>
            </a:r>
            <a:r>
              <a:rPr sz="3000" spc="-5" dirty="0">
                <a:latin typeface="Times New Roman"/>
                <a:cs typeface="Times New Roman"/>
              </a:rPr>
              <a:t>approaches</a:t>
            </a:r>
            <a:r>
              <a:rPr sz="3000" dirty="0">
                <a:latin typeface="Times New Roman"/>
                <a:cs typeface="Times New Roman"/>
              </a:rPr>
              <a:t> to</a:t>
            </a:r>
            <a:r>
              <a:rPr sz="3000" spc="5" dirty="0">
                <a:latin typeface="Times New Roman"/>
                <a:cs typeface="Times New Roman"/>
              </a:rPr>
              <a:t> </a:t>
            </a:r>
            <a:r>
              <a:rPr sz="3000" spc="-5" dirty="0">
                <a:latin typeface="Times New Roman"/>
                <a:cs typeface="Times New Roman"/>
              </a:rPr>
              <a:t>fulfill</a:t>
            </a:r>
            <a:r>
              <a:rPr sz="3000"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spc="-10" dirty="0">
                <a:latin typeface="Times New Roman"/>
                <a:cs typeface="Times New Roman"/>
              </a:rPr>
              <a:t>goal</a:t>
            </a:r>
            <a:r>
              <a:rPr sz="3000" spc="-5"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spc="-10" dirty="0">
                <a:latin typeface="Times New Roman"/>
                <a:cs typeface="Times New Roman"/>
              </a:rPr>
              <a:t>run</a:t>
            </a:r>
            <a:r>
              <a:rPr sz="3000" spc="-5" dirty="0">
                <a:latin typeface="Times New Roman"/>
                <a:cs typeface="Times New Roman"/>
              </a:rPr>
              <a:t> </a:t>
            </a:r>
            <a:r>
              <a:rPr sz="3000" dirty="0">
                <a:latin typeface="Times New Roman"/>
                <a:cs typeface="Times New Roman"/>
              </a:rPr>
              <a:t>multiple </a:t>
            </a:r>
            <a:r>
              <a:rPr sz="3000" spc="5" dirty="0">
                <a:latin typeface="Times New Roman"/>
                <a:cs typeface="Times New Roman"/>
              </a:rPr>
              <a:t> </a:t>
            </a:r>
            <a:r>
              <a:rPr sz="3000" spc="-5" dirty="0">
                <a:latin typeface="Times New Roman"/>
                <a:cs typeface="Times New Roman"/>
              </a:rPr>
              <a:t>applications </a:t>
            </a:r>
            <a:r>
              <a:rPr sz="3000" dirty="0">
                <a:latin typeface="Times New Roman"/>
                <a:cs typeface="Times New Roman"/>
              </a:rPr>
              <a:t>&amp; </a:t>
            </a:r>
            <a:r>
              <a:rPr sz="3000" spc="-5" dirty="0">
                <a:latin typeface="Times New Roman"/>
                <a:cs typeface="Times New Roman"/>
              </a:rPr>
              <a:t>other </a:t>
            </a:r>
            <a:r>
              <a:rPr sz="3000" dirty="0">
                <a:latin typeface="Times New Roman"/>
                <a:cs typeface="Times New Roman"/>
              </a:rPr>
              <a:t>loads </a:t>
            </a:r>
            <a:r>
              <a:rPr sz="3000" spc="5" dirty="0">
                <a:latin typeface="Times New Roman"/>
                <a:cs typeface="Times New Roman"/>
              </a:rPr>
              <a:t>on </a:t>
            </a:r>
            <a:r>
              <a:rPr sz="3000" dirty="0">
                <a:latin typeface="Times New Roman"/>
                <a:cs typeface="Times New Roman"/>
              </a:rPr>
              <a:t>a </a:t>
            </a:r>
            <a:r>
              <a:rPr sz="3000" spc="-5" dirty="0">
                <a:latin typeface="Times New Roman"/>
                <a:cs typeface="Times New Roman"/>
              </a:rPr>
              <a:t>single physical </a:t>
            </a:r>
            <a:r>
              <a:rPr sz="3000" dirty="0">
                <a:latin typeface="Times New Roman"/>
                <a:cs typeface="Times New Roman"/>
              </a:rPr>
              <a:t> host</a:t>
            </a:r>
            <a:endParaRPr sz="30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B66EDEC-AD55-42C3-B419-E12A9D089D58}"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83</a:t>
            </a:fld>
            <a:endParaRPr lang="en-IN" dirty="0"/>
          </a:p>
        </p:txBody>
      </p:sp>
    </p:spTree>
    <p:extLst>
      <p:ext uri="{BB962C8B-B14F-4D97-AF65-F5344CB8AC3E}">
        <p14:creationId xmlns:p14="http://schemas.microsoft.com/office/powerpoint/2010/main" val="4146189446"/>
      </p:ext>
    </p:extLst>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621612"/>
            <a:ext cx="8074025" cy="2952115"/>
          </a:xfrm>
          <a:prstGeom prst="rect">
            <a:avLst/>
          </a:prstGeom>
        </p:spPr>
        <p:txBody>
          <a:bodyPr vert="horz" wrap="square" lIns="0" tIns="12065" rIns="0" bIns="0" rtlCol="0">
            <a:spAutoFit/>
          </a:bodyPr>
          <a:lstStyle/>
          <a:p>
            <a:pPr marL="356870" marR="5080" indent="-344805" algn="just">
              <a:lnSpc>
                <a:spcPct val="100000"/>
              </a:lnSpc>
              <a:spcBef>
                <a:spcPts val="95"/>
              </a:spcBef>
              <a:buFont typeface="Arial MT"/>
              <a:buChar char="•"/>
              <a:tabLst>
                <a:tab pos="357505" algn="l"/>
              </a:tabLst>
            </a:pPr>
            <a:r>
              <a:rPr sz="3200" b="1" spc="-10" dirty="0">
                <a:latin typeface="Times New Roman"/>
                <a:cs typeface="Times New Roman"/>
              </a:rPr>
              <a:t>Hardware </a:t>
            </a:r>
            <a:r>
              <a:rPr sz="3200" b="1" spc="-15" dirty="0">
                <a:latin typeface="Times New Roman"/>
                <a:cs typeface="Times New Roman"/>
              </a:rPr>
              <a:t>Virtualization </a:t>
            </a:r>
            <a:r>
              <a:rPr sz="3200" b="1" spc="-5" dirty="0">
                <a:latin typeface="Times New Roman"/>
                <a:cs typeface="Times New Roman"/>
              </a:rPr>
              <a:t>-</a:t>
            </a:r>
            <a:r>
              <a:rPr sz="3200" spc="-5" dirty="0">
                <a:latin typeface="Times New Roman"/>
                <a:cs typeface="Times New Roman"/>
              </a:rPr>
              <a:t>It is the abstraction </a:t>
            </a:r>
            <a:r>
              <a:rPr sz="3200" spc="-785" dirty="0">
                <a:latin typeface="Times New Roman"/>
                <a:cs typeface="Times New Roman"/>
              </a:rPr>
              <a:t> </a:t>
            </a:r>
            <a:r>
              <a:rPr sz="3200" dirty="0">
                <a:latin typeface="Times New Roman"/>
                <a:cs typeface="Times New Roman"/>
              </a:rPr>
              <a:t>of </a:t>
            </a:r>
            <a:r>
              <a:rPr sz="3200" spc="-10" dirty="0">
                <a:latin typeface="Times New Roman"/>
                <a:cs typeface="Times New Roman"/>
              </a:rPr>
              <a:t>computing </a:t>
            </a:r>
            <a:r>
              <a:rPr sz="3200" spc="-5" dirty="0">
                <a:latin typeface="Times New Roman"/>
                <a:cs typeface="Times New Roman"/>
              </a:rPr>
              <a:t>resources </a:t>
            </a:r>
            <a:r>
              <a:rPr sz="3200" dirty="0">
                <a:latin typeface="Times New Roman"/>
                <a:cs typeface="Times New Roman"/>
              </a:rPr>
              <a:t>from </a:t>
            </a:r>
            <a:r>
              <a:rPr sz="3200" spc="-5" dirty="0">
                <a:latin typeface="Times New Roman"/>
                <a:cs typeface="Times New Roman"/>
              </a:rPr>
              <a:t>the software that </a:t>
            </a:r>
            <a:r>
              <a:rPr sz="3200" dirty="0">
                <a:latin typeface="Times New Roman"/>
                <a:cs typeface="Times New Roman"/>
              </a:rPr>
              <a:t> </a:t>
            </a:r>
            <a:r>
              <a:rPr sz="3200" spc="-5" dirty="0">
                <a:latin typeface="Times New Roman"/>
                <a:cs typeface="Times New Roman"/>
              </a:rPr>
              <a:t>uses</a:t>
            </a:r>
            <a:r>
              <a:rPr sz="3200" dirty="0">
                <a:latin typeface="Times New Roman"/>
                <a:cs typeface="Times New Roman"/>
              </a:rPr>
              <a:t> </a:t>
            </a:r>
            <a:r>
              <a:rPr sz="3200" spc="-5" dirty="0">
                <a:latin typeface="Times New Roman"/>
                <a:cs typeface="Times New Roman"/>
              </a:rPr>
              <a:t>cloud</a:t>
            </a:r>
            <a:r>
              <a:rPr sz="3200" dirty="0">
                <a:latin typeface="Times New Roman"/>
                <a:cs typeface="Times New Roman"/>
              </a:rPr>
              <a:t> resources.</a:t>
            </a:r>
            <a:r>
              <a:rPr sz="3200" spc="5" dirty="0">
                <a:latin typeface="Times New Roman"/>
                <a:cs typeface="Times New Roman"/>
              </a:rPr>
              <a:t> </a:t>
            </a:r>
            <a:r>
              <a:rPr sz="3200" spc="-5" dirty="0">
                <a:latin typeface="Times New Roman"/>
                <a:cs typeface="Times New Roman"/>
              </a:rPr>
              <a:t>It</a:t>
            </a:r>
            <a:r>
              <a:rPr sz="3200" dirty="0">
                <a:latin typeface="Times New Roman"/>
                <a:cs typeface="Times New Roman"/>
              </a:rPr>
              <a:t> </a:t>
            </a:r>
            <a:r>
              <a:rPr sz="3200" spc="-5" dirty="0">
                <a:latin typeface="Times New Roman"/>
                <a:cs typeface="Times New Roman"/>
              </a:rPr>
              <a:t>involves</a:t>
            </a:r>
            <a:r>
              <a:rPr sz="3200" dirty="0">
                <a:latin typeface="Times New Roman"/>
                <a:cs typeface="Times New Roman"/>
              </a:rPr>
              <a:t> </a:t>
            </a:r>
            <a:r>
              <a:rPr sz="3200" spc="-5" dirty="0">
                <a:latin typeface="Times New Roman"/>
                <a:cs typeface="Times New Roman"/>
              </a:rPr>
              <a:t>embedding </a:t>
            </a:r>
            <a:r>
              <a:rPr sz="3200" spc="-785" dirty="0">
                <a:latin typeface="Times New Roman"/>
                <a:cs typeface="Times New Roman"/>
              </a:rPr>
              <a:t> </a:t>
            </a:r>
            <a:r>
              <a:rPr sz="3200" spc="-5" dirty="0">
                <a:latin typeface="Times New Roman"/>
                <a:cs typeface="Times New Roman"/>
              </a:rPr>
              <a:t>virtual</a:t>
            </a:r>
            <a:r>
              <a:rPr sz="3200" dirty="0">
                <a:latin typeface="Times New Roman"/>
                <a:cs typeface="Times New Roman"/>
              </a:rPr>
              <a:t> </a:t>
            </a:r>
            <a:r>
              <a:rPr sz="3200" spc="-10" dirty="0">
                <a:latin typeface="Times New Roman"/>
                <a:cs typeface="Times New Roman"/>
              </a:rPr>
              <a:t>machine</a:t>
            </a:r>
            <a:r>
              <a:rPr sz="3200" spc="-5" dirty="0">
                <a:latin typeface="Times New Roman"/>
                <a:cs typeface="Times New Roman"/>
              </a:rPr>
              <a:t> </a:t>
            </a:r>
            <a:r>
              <a:rPr sz="3200" dirty="0">
                <a:latin typeface="Times New Roman"/>
                <a:cs typeface="Times New Roman"/>
              </a:rPr>
              <a:t>software</a:t>
            </a:r>
            <a:r>
              <a:rPr sz="3200" spc="5" dirty="0">
                <a:latin typeface="Times New Roman"/>
                <a:cs typeface="Times New Roman"/>
              </a:rPr>
              <a:t> </a:t>
            </a:r>
            <a:r>
              <a:rPr sz="3200" dirty="0">
                <a:latin typeface="Times New Roman"/>
                <a:cs typeface="Times New Roman"/>
              </a:rPr>
              <a:t>into</a:t>
            </a:r>
            <a:r>
              <a:rPr sz="3200" spc="5"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server's </a:t>
            </a:r>
            <a:r>
              <a:rPr sz="3200" spc="-785" dirty="0">
                <a:latin typeface="Times New Roman"/>
                <a:cs typeface="Times New Roman"/>
              </a:rPr>
              <a:t> </a:t>
            </a:r>
            <a:r>
              <a:rPr sz="3200" spc="-5" dirty="0">
                <a:latin typeface="Times New Roman"/>
                <a:cs typeface="Times New Roman"/>
              </a:rPr>
              <a:t>hardware </a:t>
            </a:r>
            <a:r>
              <a:rPr sz="3200" dirty="0">
                <a:latin typeface="Times New Roman"/>
                <a:cs typeface="Times New Roman"/>
              </a:rPr>
              <a:t>components. </a:t>
            </a:r>
            <a:r>
              <a:rPr sz="3200" spc="-5" dirty="0">
                <a:latin typeface="Times New Roman"/>
                <a:cs typeface="Times New Roman"/>
              </a:rPr>
              <a:t>That </a:t>
            </a:r>
            <a:r>
              <a:rPr sz="3200" dirty="0">
                <a:latin typeface="Times New Roman"/>
                <a:cs typeface="Times New Roman"/>
              </a:rPr>
              <a:t>software </a:t>
            </a:r>
            <a:r>
              <a:rPr sz="3200" spc="-5" dirty="0">
                <a:latin typeface="Times New Roman"/>
                <a:cs typeface="Times New Roman"/>
              </a:rPr>
              <a:t>is </a:t>
            </a:r>
            <a:r>
              <a:rPr sz="3200" dirty="0">
                <a:latin typeface="Times New Roman"/>
                <a:cs typeface="Times New Roman"/>
              </a:rPr>
              <a:t>called </a:t>
            </a:r>
            <a:r>
              <a:rPr sz="3200" spc="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20" dirty="0">
                <a:latin typeface="Times New Roman"/>
                <a:cs typeface="Times New Roman"/>
              </a:rPr>
              <a:t>hypervisor.</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AAE5E79-B57B-44BB-A725-4CBF9AD28EE5}"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84</a:t>
            </a:fld>
            <a:endParaRPr lang="en-IN" dirty="0"/>
          </a:p>
        </p:txBody>
      </p:sp>
    </p:spTree>
    <p:extLst>
      <p:ext uri="{BB962C8B-B14F-4D97-AF65-F5344CB8AC3E}">
        <p14:creationId xmlns:p14="http://schemas.microsoft.com/office/powerpoint/2010/main" val="3189867569"/>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38020"/>
            <a:ext cx="8079740" cy="4063365"/>
          </a:xfrm>
          <a:prstGeom prst="rect">
            <a:avLst/>
          </a:prstGeom>
        </p:spPr>
        <p:txBody>
          <a:bodyPr vert="horz" wrap="square" lIns="0" tIns="55244" rIns="0" bIns="0" rtlCol="0">
            <a:spAutoFit/>
          </a:bodyPr>
          <a:lstStyle/>
          <a:p>
            <a:pPr marL="12700" algn="just">
              <a:lnSpc>
                <a:spcPct val="100000"/>
              </a:lnSpc>
              <a:spcBef>
                <a:spcPts val="434"/>
              </a:spcBef>
            </a:pPr>
            <a:r>
              <a:rPr sz="2700" spc="5" dirty="0">
                <a:latin typeface="Times New Roman"/>
                <a:cs typeface="Times New Roman"/>
              </a:rPr>
              <a:t>Three</a:t>
            </a:r>
            <a:r>
              <a:rPr sz="2700" spc="-35" dirty="0">
                <a:latin typeface="Times New Roman"/>
                <a:cs typeface="Times New Roman"/>
              </a:rPr>
              <a:t> </a:t>
            </a:r>
            <a:r>
              <a:rPr sz="2700" dirty="0">
                <a:latin typeface="Times New Roman"/>
                <a:cs typeface="Times New Roman"/>
              </a:rPr>
              <a:t>types</a:t>
            </a:r>
            <a:r>
              <a:rPr sz="2700" spc="-50" dirty="0">
                <a:latin typeface="Times New Roman"/>
                <a:cs typeface="Times New Roman"/>
              </a:rPr>
              <a:t> </a:t>
            </a:r>
            <a:r>
              <a:rPr sz="2700" spc="10" dirty="0">
                <a:latin typeface="Times New Roman"/>
                <a:cs typeface="Times New Roman"/>
              </a:rPr>
              <a:t>of</a:t>
            </a:r>
            <a:r>
              <a:rPr sz="2700" spc="-25" dirty="0">
                <a:latin typeface="Times New Roman"/>
                <a:cs typeface="Times New Roman"/>
              </a:rPr>
              <a:t> </a:t>
            </a:r>
            <a:r>
              <a:rPr sz="2700" b="1" dirty="0">
                <a:latin typeface="Times New Roman"/>
                <a:cs typeface="Times New Roman"/>
              </a:rPr>
              <a:t>hardware</a:t>
            </a:r>
            <a:r>
              <a:rPr sz="2700" b="1" spc="-80" dirty="0">
                <a:latin typeface="Times New Roman"/>
                <a:cs typeface="Times New Roman"/>
              </a:rPr>
              <a:t> </a:t>
            </a:r>
            <a:r>
              <a:rPr sz="2700" b="1" dirty="0">
                <a:latin typeface="Times New Roman"/>
                <a:cs typeface="Times New Roman"/>
              </a:rPr>
              <a:t>virtualizations</a:t>
            </a:r>
            <a:endParaRPr sz="2700">
              <a:latin typeface="Times New Roman"/>
              <a:cs typeface="Times New Roman"/>
            </a:endParaRPr>
          </a:p>
          <a:p>
            <a:pPr marL="356870" marR="8255" indent="-344805" algn="just">
              <a:lnSpc>
                <a:spcPct val="90000"/>
              </a:lnSpc>
              <a:spcBef>
                <a:spcPts val="665"/>
              </a:spcBef>
              <a:buFont typeface="Arial MT"/>
              <a:buChar char="•"/>
              <a:tabLst>
                <a:tab pos="357505" algn="l"/>
              </a:tabLst>
            </a:pPr>
            <a:r>
              <a:rPr sz="2700" b="1" spc="5" dirty="0">
                <a:latin typeface="Times New Roman"/>
                <a:cs typeface="Times New Roman"/>
              </a:rPr>
              <a:t>Full </a:t>
            </a:r>
            <a:r>
              <a:rPr sz="2700" b="1" spc="-15"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5" dirty="0">
                <a:latin typeface="Times New Roman"/>
                <a:cs typeface="Times New Roman"/>
              </a:rPr>
              <a:t>the </a:t>
            </a:r>
            <a:r>
              <a:rPr sz="2700" dirty="0">
                <a:latin typeface="Times New Roman"/>
                <a:cs typeface="Times New Roman"/>
              </a:rPr>
              <a:t>hardware </a:t>
            </a:r>
            <a:r>
              <a:rPr sz="2700" spc="-5" dirty="0">
                <a:latin typeface="Times New Roman"/>
                <a:cs typeface="Times New Roman"/>
              </a:rPr>
              <a:t>architecture </a:t>
            </a:r>
            <a:r>
              <a:rPr sz="2700" spc="-35" dirty="0">
                <a:latin typeface="Times New Roman"/>
                <a:cs typeface="Times New Roman"/>
              </a:rPr>
              <a:t>is </a:t>
            </a:r>
            <a:r>
              <a:rPr sz="2700" spc="-30" dirty="0">
                <a:latin typeface="Times New Roman"/>
                <a:cs typeface="Times New Roman"/>
              </a:rPr>
              <a:t> </a:t>
            </a:r>
            <a:r>
              <a:rPr sz="2700" spc="-5" dirty="0">
                <a:latin typeface="Times New Roman"/>
                <a:cs typeface="Times New Roman"/>
              </a:rPr>
              <a:t>completely simulated. </a:t>
            </a:r>
            <a:r>
              <a:rPr sz="2700" dirty="0">
                <a:latin typeface="Times New Roman"/>
                <a:cs typeface="Times New Roman"/>
              </a:rPr>
              <a:t>Guest </a:t>
            </a:r>
            <a:r>
              <a:rPr sz="2700" spc="-5" dirty="0">
                <a:latin typeface="Times New Roman"/>
                <a:cs typeface="Times New Roman"/>
              </a:rPr>
              <a:t>software </a:t>
            </a:r>
            <a:r>
              <a:rPr sz="2700" dirty="0">
                <a:latin typeface="Times New Roman"/>
                <a:cs typeface="Times New Roman"/>
              </a:rPr>
              <a:t>doesn't need any </a:t>
            </a:r>
            <a:r>
              <a:rPr sz="2700" spc="5" dirty="0">
                <a:latin typeface="Times New Roman"/>
                <a:cs typeface="Times New Roman"/>
              </a:rPr>
              <a:t> </a:t>
            </a:r>
            <a:r>
              <a:rPr sz="2700" spc="-5" dirty="0">
                <a:latin typeface="Times New Roman"/>
                <a:cs typeface="Times New Roman"/>
              </a:rPr>
              <a:t>modification</a:t>
            </a:r>
            <a:r>
              <a:rPr sz="2700" dirty="0">
                <a:latin typeface="Times New Roman"/>
                <a:cs typeface="Times New Roman"/>
              </a:rPr>
              <a:t> </a:t>
            </a:r>
            <a:r>
              <a:rPr sz="2700" spc="-5" dirty="0">
                <a:latin typeface="Times New Roman"/>
                <a:cs typeface="Times New Roman"/>
              </a:rPr>
              <a:t>to</a:t>
            </a:r>
            <a:r>
              <a:rPr sz="2700" spc="10" dirty="0">
                <a:latin typeface="Times New Roman"/>
                <a:cs typeface="Times New Roman"/>
              </a:rPr>
              <a:t> </a:t>
            </a:r>
            <a:r>
              <a:rPr sz="2700" spc="5" dirty="0">
                <a:latin typeface="Times New Roman"/>
                <a:cs typeface="Times New Roman"/>
              </a:rPr>
              <a:t>run</a:t>
            </a:r>
            <a:r>
              <a:rPr sz="2700" spc="-35" dirty="0">
                <a:latin typeface="Times New Roman"/>
                <a:cs typeface="Times New Roman"/>
              </a:rPr>
              <a:t> </a:t>
            </a:r>
            <a:r>
              <a:rPr sz="2700" spc="5" dirty="0">
                <a:latin typeface="Times New Roman"/>
                <a:cs typeface="Times New Roman"/>
              </a:rPr>
              <a:t>any</a:t>
            </a:r>
            <a:r>
              <a:rPr sz="2700" spc="-10" dirty="0">
                <a:latin typeface="Times New Roman"/>
                <a:cs typeface="Times New Roman"/>
              </a:rPr>
              <a:t> </a:t>
            </a:r>
            <a:r>
              <a:rPr sz="2700" dirty="0">
                <a:latin typeface="Times New Roman"/>
                <a:cs typeface="Times New Roman"/>
              </a:rPr>
              <a:t>applications</a:t>
            </a:r>
            <a:endParaRPr sz="2700">
              <a:latin typeface="Times New Roman"/>
              <a:cs typeface="Times New Roman"/>
            </a:endParaRPr>
          </a:p>
          <a:p>
            <a:pPr marL="356870" marR="5080" indent="-344805" algn="just">
              <a:lnSpc>
                <a:spcPct val="90100"/>
              </a:lnSpc>
              <a:spcBef>
                <a:spcPts val="630"/>
              </a:spcBef>
              <a:buFont typeface="Arial MT"/>
              <a:buChar char="•"/>
              <a:tabLst>
                <a:tab pos="357505" algn="l"/>
              </a:tabLst>
            </a:pPr>
            <a:r>
              <a:rPr sz="2700" b="1" spc="-5" dirty="0">
                <a:latin typeface="Times New Roman"/>
                <a:cs typeface="Times New Roman"/>
              </a:rPr>
              <a:t>Emulation </a:t>
            </a:r>
            <a:r>
              <a:rPr sz="2700" b="1" spc="-10"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10" dirty="0">
                <a:latin typeface="Times New Roman"/>
                <a:cs typeface="Times New Roman"/>
              </a:rPr>
              <a:t>the </a:t>
            </a:r>
            <a:r>
              <a:rPr sz="2700" dirty="0">
                <a:latin typeface="Times New Roman"/>
                <a:cs typeface="Times New Roman"/>
              </a:rPr>
              <a:t>virtual machine </a:t>
            </a:r>
            <a:r>
              <a:rPr sz="2700" spc="5" dirty="0">
                <a:latin typeface="Times New Roman"/>
                <a:cs typeface="Times New Roman"/>
              </a:rPr>
              <a:t> </a:t>
            </a:r>
            <a:r>
              <a:rPr sz="2700" spc="-5" dirty="0">
                <a:latin typeface="Times New Roman"/>
                <a:cs typeface="Times New Roman"/>
              </a:rPr>
              <a:t>simulates </a:t>
            </a:r>
            <a:r>
              <a:rPr sz="2700" dirty="0">
                <a:latin typeface="Times New Roman"/>
                <a:cs typeface="Times New Roman"/>
              </a:rPr>
              <a:t>the hardware </a:t>
            </a:r>
            <a:r>
              <a:rPr sz="2700" spc="5" dirty="0">
                <a:latin typeface="Times New Roman"/>
                <a:cs typeface="Times New Roman"/>
              </a:rPr>
              <a:t>&amp; </a:t>
            </a:r>
            <a:r>
              <a:rPr sz="2700" spc="-5" dirty="0">
                <a:latin typeface="Times New Roman"/>
                <a:cs typeface="Times New Roman"/>
              </a:rPr>
              <a:t>is independent. Furthermore, </a:t>
            </a:r>
            <a:r>
              <a:rPr sz="2700" dirty="0">
                <a:latin typeface="Times New Roman"/>
                <a:cs typeface="Times New Roman"/>
              </a:rPr>
              <a:t> the</a:t>
            </a:r>
            <a:r>
              <a:rPr sz="2700" spc="-5" dirty="0">
                <a:latin typeface="Times New Roman"/>
                <a:cs typeface="Times New Roman"/>
              </a:rPr>
              <a:t> </a:t>
            </a:r>
            <a:r>
              <a:rPr sz="2700" spc="5" dirty="0">
                <a:latin typeface="Times New Roman"/>
                <a:cs typeface="Times New Roman"/>
              </a:rPr>
              <a:t>guest</a:t>
            </a:r>
            <a:r>
              <a:rPr sz="2700" spc="-55" dirty="0">
                <a:latin typeface="Times New Roman"/>
                <a:cs typeface="Times New Roman"/>
              </a:rPr>
              <a:t> </a:t>
            </a:r>
            <a:r>
              <a:rPr sz="2700" spc="5" dirty="0">
                <a:latin typeface="Times New Roman"/>
                <a:cs typeface="Times New Roman"/>
              </a:rPr>
              <a:t>OS</a:t>
            </a:r>
            <a:r>
              <a:rPr sz="2700" spc="-25" dirty="0">
                <a:latin typeface="Times New Roman"/>
                <a:cs typeface="Times New Roman"/>
              </a:rPr>
              <a:t> </a:t>
            </a:r>
            <a:r>
              <a:rPr sz="2700" spc="5" dirty="0">
                <a:latin typeface="Times New Roman"/>
                <a:cs typeface="Times New Roman"/>
              </a:rPr>
              <a:t>doesn't</a:t>
            </a:r>
            <a:r>
              <a:rPr sz="2700" spc="-70" dirty="0">
                <a:latin typeface="Times New Roman"/>
                <a:cs typeface="Times New Roman"/>
              </a:rPr>
              <a:t> </a:t>
            </a:r>
            <a:r>
              <a:rPr sz="2700" spc="5" dirty="0">
                <a:latin typeface="Times New Roman"/>
                <a:cs typeface="Times New Roman"/>
              </a:rPr>
              <a:t>require</a:t>
            </a:r>
            <a:r>
              <a:rPr sz="2700" spc="-40" dirty="0">
                <a:latin typeface="Times New Roman"/>
                <a:cs typeface="Times New Roman"/>
              </a:rPr>
              <a:t> </a:t>
            </a:r>
            <a:r>
              <a:rPr sz="2700" spc="5" dirty="0">
                <a:latin typeface="Times New Roman"/>
                <a:cs typeface="Times New Roman"/>
              </a:rPr>
              <a:t>any</a:t>
            </a:r>
            <a:r>
              <a:rPr sz="2700" spc="-15" dirty="0">
                <a:latin typeface="Times New Roman"/>
                <a:cs typeface="Times New Roman"/>
              </a:rPr>
              <a:t> </a:t>
            </a:r>
            <a:r>
              <a:rPr sz="2700" spc="-5" dirty="0">
                <a:latin typeface="Times New Roman"/>
                <a:cs typeface="Times New Roman"/>
              </a:rPr>
              <a:t>modification</a:t>
            </a:r>
            <a:endParaRPr sz="2700">
              <a:latin typeface="Times New Roman"/>
              <a:cs typeface="Times New Roman"/>
            </a:endParaRPr>
          </a:p>
          <a:p>
            <a:pPr marL="356870" marR="5715" indent="-344805" algn="just">
              <a:lnSpc>
                <a:spcPct val="90000"/>
              </a:lnSpc>
              <a:spcBef>
                <a:spcPts val="660"/>
              </a:spcBef>
              <a:buFont typeface="Arial MT"/>
              <a:buChar char="•"/>
              <a:tabLst>
                <a:tab pos="357505" algn="l"/>
              </a:tabLst>
            </a:pPr>
            <a:r>
              <a:rPr sz="2700" b="1" spc="-10" dirty="0">
                <a:latin typeface="Times New Roman"/>
                <a:cs typeface="Times New Roman"/>
              </a:rPr>
              <a:t>Para-Virtualization</a:t>
            </a:r>
            <a:r>
              <a:rPr sz="2700" b="1" spc="-5" dirty="0">
                <a:latin typeface="Times New Roman"/>
                <a:cs typeface="Times New Roman"/>
              </a:rPr>
              <a:t> </a:t>
            </a:r>
            <a:r>
              <a:rPr sz="2700" b="1" dirty="0">
                <a:latin typeface="Times New Roman"/>
                <a:cs typeface="Times New Roman"/>
              </a:rPr>
              <a:t>-</a:t>
            </a:r>
            <a:r>
              <a:rPr sz="2700" b="1" spc="5" dirty="0">
                <a:latin typeface="Times New Roman"/>
                <a:cs typeface="Times New Roman"/>
              </a:rPr>
              <a:t> </a:t>
            </a:r>
            <a:r>
              <a:rPr sz="2700" dirty="0">
                <a:latin typeface="Times New Roman"/>
                <a:cs typeface="Times New Roman"/>
              </a:rPr>
              <a:t>Here,</a:t>
            </a:r>
            <a:r>
              <a:rPr sz="2700" spc="5" dirty="0">
                <a:latin typeface="Times New Roman"/>
                <a:cs typeface="Times New Roman"/>
              </a:rPr>
              <a:t> </a:t>
            </a:r>
            <a:r>
              <a:rPr sz="2700" dirty="0">
                <a:latin typeface="Times New Roman"/>
                <a:cs typeface="Times New Roman"/>
              </a:rPr>
              <a:t>the</a:t>
            </a:r>
            <a:r>
              <a:rPr sz="2700" spc="5" dirty="0">
                <a:latin typeface="Times New Roman"/>
                <a:cs typeface="Times New Roman"/>
              </a:rPr>
              <a:t> </a:t>
            </a:r>
            <a:r>
              <a:rPr sz="2700" dirty="0">
                <a:latin typeface="Times New Roman"/>
                <a:cs typeface="Times New Roman"/>
              </a:rPr>
              <a:t>hardware</a:t>
            </a:r>
            <a:r>
              <a:rPr sz="2700" spc="5" dirty="0">
                <a:latin typeface="Times New Roman"/>
                <a:cs typeface="Times New Roman"/>
              </a:rPr>
              <a:t> </a:t>
            </a:r>
            <a:r>
              <a:rPr sz="2700" spc="-5" dirty="0">
                <a:latin typeface="Times New Roman"/>
                <a:cs typeface="Times New Roman"/>
              </a:rPr>
              <a:t>is</a:t>
            </a:r>
            <a:r>
              <a:rPr sz="2700" dirty="0">
                <a:latin typeface="Times New Roman"/>
                <a:cs typeface="Times New Roman"/>
              </a:rPr>
              <a:t> not </a:t>
            </a:r>
            <a:r>
              <a:rPr sz="2700" spc="-660" dirty="0">
                <a:latin typeface="Times New Roman"/>
                <a:cs typeface="Times New Roman"/>
              </a:rPr>
              <a:t> </a:t>
            </a:r>
            <a:r>
              <a:rPr sz="2700" dirty="0">
                <a:latin typeface="Times New Roman"/>
                <a:cs typeface="Times New Roman"/>
              </a:rPr>
              <a:t>simulated; </a:t>
            </a:r>
            <a:r>
              <a:rPr sz="2700" spc="-5" dirty="0">
                <a:latin typeface="Times New Roman"/>
                <a:cs typeface="Times New Roman"/>
              </a:rPr>
              <a:t>instead </a:t>
            </a:r>
            <a:r>
              <a:rPr sz="2700" spc="-10" dirty="0">
                <a:latin typeface="Times New Roman"/>
                <a:cs typeface="Times New Roman"/>
              </a:rPr>
              <a:t>the </a:t>
            </a:r>
            <a:r>
              <a:rPr sz="2700" dirty="0">
                <a:latin typeface="Times New Roman"/>
                <a:cs typeface="Times New Roman"/>
              </a:rPr>
              <a:t>guest </a:t>
            </a:r>
            <a:r>
              <a:rPr sz="2700" spc="-5" dirty="0">
                <a:latin typeface="Times New Roman"/>
                <a:cs typeface="Times New Roman"/>
              </a:rPr>
              <a:t>software runs its </a:t>
            </a:r>
            <a:r>
              <a:rPr sz="2700" dirty="0">
                <a:latin typeface="Times New Roman"/>
                <a:cs typeface="Times New Roman"/>
              </a:rPr>
              <a:t>isolated </a:t>
            </a:r>
            <a:r>
              <a:rPr sz="2700" spc="5" dirty="0">
                <a:latin typeface="Times New Roman"/>
                <a:cs typeface="Times New Roman"/>
              </a:rPr>
              <a:t> </a:t>
            </a:r>
            <a:r>
              <a:rPr sz="2700" dirty="0">
                <a:latin typeface="Times New Roman"/>
                <a:cs typeface="Times New Roman"/>
              </a:rPr>
              <a:t>system</a:t>
            </a:r>
            <a:endParaRPr sz="27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1AAA1B4D-52CD-459F-9250-301D9FFE4D18}"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85</a:t>
            </a:fld>
            <a:endParaRPr lang="en-IN" dirty="0"/>
          </a:p>
        </p:txBody>
      </p:sp>
    </p:spTree>
    <p:extLst>
      <p:ext uri="{BB962C8B-B14F-4D97-AF65-F5344CB8AC3E}">
        <p14:creationId xmlns:p14="http://schemas.microsoft.com/office/powerpoint/2010/main" val="816458691"/>
      </p:ext>
    </p:extLst>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5114" y="193370"/>
            <a:ext cx="5034915" cy="636905"/>
          </a:xfrm>
          <a:prstGeom prst="rect">
            <a:avLst/>
          </a:prstGeom>
        </p:spPr>
        <p:txBody>
          <a:bodyPr vert="horz" wrap="square" lIns="0" tIns="13970" rIns="0" bIns="0" rtlCol="0">
            <a:spAutoFit/>
          </a:bodyPr>
          <a:lstStyle/>
          <a:p>
            <a:pPr marL="12700">
              <a:lnSpc>
                <a:spcPct val="100000"/>
              </a:lnSpc>
              <a:spcBef>
                <a:spcPts val="110"/>
              </a:spcBef>
            </a:pPr>
            <a:r>
              <a:rPr spc="-5" dirty="0"/>
              <a:t>Software</a:t>
            </a:r>
            <a:r>
              <a:rPr spc="-90" dirty="0"/>
              <a:t> </a:t>
            </a:r>
            <a:r>
              <a:rPr dirty="0"/>
              <a:t>virtualization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48765"/>
            <a:ext cx="8077834" cy="4293870"/>
          </a:xfrm>
          <a:prstGeom prst="rect">
            <a:avLst/>
          </a:prstGeom>
        </p:spPr>
        <p:txBody>
          <a:bodyPr vert="horz" wrap="square" lIns="0" tIns="12065" rIns="0" bIns="0" rtlCol="0">
            <a:spAutoFit/>
          </a:bodyPr>
          <a:lstStyle/>
          <a:p>
            <a:pPr marL="356870" indent="-344805" algn="just">
              <a:lnSpc>
                <a:spcPct val="100000"/>
              </a:lnSpc>
              <a:spcBef>
                <a:spcPts val="95"/>
              </a:spcBef>
              <a:buFont typeface="Arial MT"/>
              <a:buChar char="•"/>
              <a:tabLst>
                <a:tab pos="357505" algn="l"/>
              </a:tabLst>
            </a:pPr>
            <a:r>
              <a:rPr sz="2500" dirty="0">
                <a:latin typeface="Times New Roman"/>
                <a:cs typeface="Times New Roman"/>
              </a:rPr>
              <a:t>It</a:t>
            </a:r>
            <a:r>
              <a:rPr sz="2500" spc="-5" dirty="0">
                <a:latin typeface="Times New Roman"/>
                <a:cs typeface="Times New Roman"/>
              </a:rPr>
              <a:t> is</a:t>
            </a:r>
            <a:r>
              <a:rPr sz="2500" spc="15" dirty="0">
                <a:latin typeface="Times New Roman"/>
                <a:cs typeface="Times New Roman"/>
              </a:rPr>
              <a:t> </a:t>
            </a:r>
            <a:r>
              <a:rPr sz="2500" spc="-10" dirty="0">
                <a:latin typeface="Times New Roman"/>
                <a:cs typeface="Times New Roman"/>
              </a:rPr>
              <a:t>also</a:t>
            </a:r>
            <a:r>
              <a:rPr sz="2500" spc="20" dirty="0">
                <a:latin typeface="Times New Roman"/>
                <a:cs typeface="Times New Roman"/>
              </a:rPr>
              <a:t> </a:t>
            </a:r>
            <a:r>
              <a:rPr sz="2500" spc="-5" dirty="0">
                <a:latin typeface="Times New Roman"/>
                <a:cs typeface="Times New Roman"/>
              </a:rPr>
              <a:t>called</a:t>
            </a:r>
            <a:r>
              <a:rPr sz="2500" spc="45" dirty="0">
                <a:latin typeface="Times New Roman"/>
                <a:cs typeface="Times New Roman"/>
              </a:rPr>
              <a:t> </a:t>
            </a:r>
            <a:r>
              <a:rPr sz="2500" spc="-5" dirty="0">
                <a:latin typeface="Times New Roman"/>
                <a:cs typeface="Times New Roman"/>
              </a:rPr>
              <a:t>application</a:t>
            </a:r>
            <a:r>
              <a:rPr sz="2500" spc="50" dirty="0">
                <a:latin typeface="Times New Roman"/>
                <a:cs typeface="Times New Roman"/>
              </a:rPr>
              <a:t> </a:t>
            </a:r>
            <a:r>
              <a:rPr sz="2500" spc="-5" dirty="0">
                <a:latin typeface="Times New Roman"/>
                <a:cs typeface="Times New Roman"/>
              </a:rPr>
              <a:t>virtualization</a:t>
            </a:r>
            <a:endParaRPr sz="2500">
              <a:latin typeface="Times New Roman"/>
              <a:cs typeface="Times New Roman"/>
            </a:endParaRPr>
          </a:p>
          <a:p>
            <a:pPr marL="356870" marR="8255" indent="-344805" algn="just">
              <a:lnSpc>
                <a:spcPct val="80000"/>
              </a:lnSpc>
              <a:spcBef>
                <a:spcPts val="600"/>
              </a:spcBef>
              <a:buFont typeface="Arial MT"/>
              <a:buChar char="•"/>
              <a:tabLst>
                <a:tab pos="357505" algn="l"/>
              </a:tabLst>
            </a:pPr>
            <a:r>
              <a:rPr sz="2500" spc="-5" dirty="0">
                <a:latin typeface="Times New Roman"/>
                <a:cs typeface="Times New Roman"/>
              </a:rPr>
              <a:t>Software</a:t>
            </a:r>
            <a:r>
              <a:rPr sz="2500" dirty="0">
                <a:latin typeface="Times New Roman"/>
                <a:cs typeface="Times New Roman"/>
              </a:rPr>
              <a:t> virtualization</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similar</a:t>
            </a:r>
            <a:r>
              <a:rPr sz="2500" spc="5" dirty="0">
                <a:latin typeface="Times New Roman"/>
                <a:cs typeface="Times New Roman"/>
              </a:rPr>
              <a:t> </a:t>
            </a:r>
            <a:r>
              <a:rPr sz="2500" spc="-5" dirty="0">
                <a:latin typeface="Times New Roman"/>
                <a:cs typeface="Times New Roman"/>
              </a:rPr>
              <a:t>to</a:t>
            </a:r>
            <a:r>
              <a:rPr sz="2500" dirty="0">
                <a:latin typeface="Times New Roman"/>
                <a:cs typeface="Times New Roman"/>
              </a:rPr>
              <a:t> that </a:t>
            </a:r>
            <a:r>
              <a:rPr sz="2500" spc="10" dirty="0">
                <a:latin typeface="Times New Roman"/>
                <a:cs typeface="Times New Roman"/>
              </a:rPr>
              <a:t>of </a:t>
            </a:r>
            <a:r>
              <a:rPr sz="2500" dirty="0">
                <a:latin typeface="Times New Roman"/>
                <a:cs typeface="Times New Roman"/>
              </a:rPr>
              <a:t>virtualization </a:t>
            </a:r>
            <a:r>
              <a:rPr sz="2500" spc="5" dirty="0">
                <a:latin typeface="Times New Roman"/>
                <a:cs typeface="Times New Roman"/>
              </a:rPr>
              <a:t> </a:t>
            </a:r>
            <a:r>
              <a:rPr sz="2500" spc="-5" dirty="0">
                <a:latin typeface="Times New Roman"/>
                <a:cs typeface="Times New Roman"/>
              </a:rPr>
              <a:t>except </a:t>
            </a:r>
            <a:r>
              <a:rPr sz="2500" dirty="0">
                <a:latin typeface="Times New Roman"/>
                <a:cs typeface="Times New Roman"/>
              </a:rPr>
              <a:t>that </a:t>
            </a:r>
            <a:r>
              <a:rPr sz="2500" spc="-5" dirty="0">
                <a:latin typeface="Times New Roman"/>
                <a:cs typeface="Times New Roman"/>
              </a:rPr>
              <a:t>it is </a:t>
            </a:r>
            <a:r>
              <a:rPr sz="2500" dirty="0">
                <a:latin typeface="Times New Roman"/>
                <a:cs typeface="Times New Roman"/>
              </a:rPr>
              <a:t>capable </a:t>
            </a:r>
            <a:r>
              <a:rPr sz="2500" spc="-5" dirty="0">
                <a:latin typeface="Times New Roman"/>
                <a:cs typeface="Times New Roman"/>
              </a:rPr>
              <a:t>to abstract </a:t>
            </a:r>
            <a:r>
              <a:rPr sz="2500" spc="5" dirty="0">
                <a:latin typeface="Times New Roman"/>
                <a:cs typeface="Times New Roman"/>
              </a:rPr>
              <a:t>the </a:t>
            </a:r>
            <a:r>
              <a:rPr sz="2500" dirty="0">
                <a:latin typeface="Times New Roman"/>
                <a:cs typeface="Times New Roman"/>
              </a:rPr>
              <a:t>software installation </a:t>
            </a:r>
            <a:r>
              <a:rPr sz="2500" spc="5" dirty="0">
                <a:latin typeface="Times New Roman"/>
                <a:cs typeface="Times New Roman"/>
              </a:rPr>
              <a:t> </a:t>
            </a:r>
            <a:r>
              <a:rPr sz="2500" spc="-5" dirty="0">
                <a:latin typeface="Times New Roman"/>
                <a:cs typeface="Times New Roman"/>
              </a:rPr>
              <a:t>procedure</a:t>
            </a:r>
            <a:r>
              <a:rPr sz="2500" dirty="0">
                <a:latin typeface="Times New Roman"/>
                <a:cs typeface="Times New Roman"/>
              </a:rPr>
              <a:t> </a:t>
            </a:r>
            <a:r>
              <a:rPr sz="2500" spc="-5" dirty="0">
                <a:latin typeface="Times New Roman"/>
                <a:cs typeface="Times New Roman"/>
              </a:rPr>
              <a:t>and</a:t>
            </a:r>
            <a:r>
              <a:rPr sz="2500" dirty="0">
                <a:latin typeface="Times New Roman"/>
                <a:cs typeface="Times New Roman"/>
              </a:rPr>
              <a:t> create</a:t>
            </a:r>
            <a:r>
              <a:rPr sz="2500" spc="5" dirty="0">
                <a:latin typeface="Times New Roman"/>
                <a:cs typeface="Times New Roman"/>
              </a:rPr>
              <a:t> </a:t>
            </a:r>
            <a:r>
              <a:rPr sz="2500" dirty="0">
                <a:latin typeface="Times New Roman"/>
                <a:cs typeface="Times New Roman"/>
              </a:rPr>
              <a:t>virtual</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dirty="0">
                <a:latin typeface="Times New Roman"/>
                <a:cs typeface="Times New Roman"/>
              </a:rPr>
              <a:t>installation.</a:t>
            </a:r>
            <a:r>
              <a:rPr sz="2500" spc="5" dirty="0">
                <a:latin typeface="Times New Roman"/>
                <a:cs typeface="Times New Roman"/>
              </a:rPr>
              <a:t> </a:t>
            </a:r>
            <a:r>
              <a:rPr sz="2500" spc="-5" dirty="0">
                <a:latin typeface="Times New Roman"/>
                <a:cs typeface="Times New Roman"/>
              </a:rPr>
              <a:t>Many </a:t>
            </a:r>
            <a:r>
              <a:rPr sz="2500" dirty="0">
                <a:latin typeface="Times New Roman"/>
                <a:cs typeface="Times New Roman"/>
              </a:rPr>
              <a:t> applications</a:t>
            </a:r>
            <a:r>
              <a:rPr sz="2500" spc="380" dirty="0">
                <a:latin typeface="Times New Roman"/>
                <a:cs typeface="Times New Roman"/>
              </a:rPr>
              <a:t> </a:t>
            </a:r>
            <a:r>
              <a:rPr sz="2500" spc="-5" dirty="0">
                <a:latin typeface="Times New Roman"/>
                <a:cs typeface="Times New Roman"/>
              </a:rPr>
              <a:t>&amp;</a:t>
            </a:r>
            <a:r>
              <a:rPr sz="2500" spc="385" dirty="0">
                <a:latin typeface="Times New Roman"/>
                <a:cs typeface="Times New Roman"/>
              </a:rPr>
              <a:t> </a:t>
            </a:r>
            <a:r>
              <a:rPr sz="2500" spc="-5" dirty="0">
                <a:latin typeface="Times New Roman"/>
                <a:cs typeface="Times New Roman"/>
              </a:rPr>
              <a:t>their</a:t>
            </a:r>
            <a:r>
              <a:rPr sz="2500" spc="395" dirty="0">
                <a:latin typeface="Times New Roman"/>
                <a:cs typeface="Times New Roman"/>
              </a:rPr>
              <a:t> </a:t>
            </a:r>
            <a:r>
              <a:rPr sz="2500" dirty="0">
                <a:latin typeface="Times New Roman"/>
                <a:cs typeface="Times New Roman"/>
              </a:rPr>
              <a:t>distributions</a:t>
            </a:r>
            <a:r>
              <a:rPr sz="2500" spc="385" dirty="0">
                <a:latin typeface="Times New Roman"/>
                <a:cs typeface="Times New Roman"/>
              </a:rPr>
              <a:t> </a:t>
            </a:r>
            <a:r>
              <a:rPr sz="2500" dirty="0">
                <a:latin typeface="Times New Roman"/>
                <a:cs typeface="Times New Roman"/>
              </a:rPr>
              <a:t>became</a:t>
            </a:r>
            <a:r>
              <a:rPr sz="2500" spc="390" dirty="0">
                <a:latin typeface="Times New Roman"/>
                <a:cs typeface="Times New Roman"/>
              </a:rPr>
              <a:t> </a:t>
            </a:r>
            <a:r>
              <a:rPr sz="2500" dirty="0">
                <a:latin typeface="Times New Roman"/>
                <a:cs typeface="Times New Roman"/>
              </a:rPr>
              <a:t>typical</a:t>
            </a:r>
            <a:r>
              <a:rPr sz="2500" spc="380" dirty="0">
                <a:latin typeface="Times New Roman"/>
                <a:cs typeface="Times New Roman"/>
              </a:rPr>
              <a:t> </a:t>
            </a:r>
            <a:r>
              <a:rPr sz="2500" spc="5" dirty="0">
                <a:latin typeface="Times New Roman"/>
                <a:cs typeface="Times New Roman"/>
              </a:rPr>
              <a:t>tasks</a:t>
            </a:r>
            <a:r>
              <a:rPr sz="2500" spc="365" dirty="0">
                <a:latin typeface="Times New Roman"/>
                <a:cs typeface="Times New Roman"/>
              </a:rPr>
              <a:t> </a:t>
            </a:r>
            <a:r>
              <a:rPr sz="2500" dirty="0">
                <a:latin typeface="Times New Roman"/>
                <a:cs typeface="Times New Roman"/>
              </a:rPr>
              <a:t>for </a:t>
            </a:r>
            <a:r>
              <a:rPr sz="2500" spc="-615" dirty="0">
                <a:latin typeface="Times New Roman"/>
                <a:cs typeface="Times New Roman"/>
              </a:rPr>
              <a:t> </a:t>
            </a:r>
            <a:r>
              <a:rPr sz="2500" dirty="0">
                <a:latin typeface="Times New Roman"/>
                <a:cs typeface="Times New Roman"/>
              </a:rPr>
              <a:t>IT firms </a:t>
            </a:r>
            <a:r>
              <a:rPr sz="2500" spc="-5" dirty="0">
                <a:latin typeface="Times New Roman"/>
                <a:cs typeface="Times New Roman"/>
              </a:rPr>
              <a:t>and </a:t>
            </a:r>
            <a:r>
              <a:rPr sz="2500" dirty="0">
                <a:latin typeface="Times New Roman"/>
                <a:cs typeface="Times New Roman"/>
              </a:rPr>
              <a:t>departments. The </a:t>
            </a:r>
            <a:r>
              <a:rPr sz="2500" spc="-5" dirty="0">
                <a:latin typeface="Times New Roman"/>
                <a:cs typeface="Times New Roman"/>
              </a:rPr>
              <a:t>mechanism </a:t>
            </a:r>
            <a:r>
              <a:rPr sz="2500" spc="-10" dirty="0">
                <a:latin typeface="Times New Roman"/>
                <a:cs typeface="Times New Roman"/>
              </a:rPr>
              <a:t>for </a:t>
            </a:r>
            <a:r>
              <a:rPr sz="2500" dirty="0">
                <a:latin typeface="Times New Roman"/>
                <a:cs typeface="Times New Roman"/>
              </a:rPr>
              <a:t>installing </a:t>
            </a:r>
            <a:r>
              <a:rPr sz="2500" spc="-10" dirty="0">
                <a:latin typeface="Times New Roman"/>
                <a:cs typeface="Times New Roman"/>
              </a:rPr>
              <a:t>an </a:t>
            </a:r>
            <a:r>
              <a:rPr sz="2500" spc="-5" dirty="0">
                <a:latin typeface="Times New Roman"/>
                <a:cs typeface="Times New Roman"/>
              </a:rPr>
              <a:t> application</a:t>
            </a:r>
            <a:r>
              <a:rPr sz="2500" spc="50" dirty="0">
                <a:latin typeface="Times New Roman"/>
                <a:cs typeface="Times New Roman"/>
              </a:rPr>
              <a:t> </a:t>
            </a:r>
            <a:r>
              <a:rPr sz="2500" spc="-15" dirty="0">
                <a:latin typeface="Times New Roman"/>
                <a:cs typeface="Times New Roman"/>
              </a:rPr>
              <a:t>differs.</a:t>
            </a:r>
            <a:endParaRPr sz="2500">
              <a:latin typeface="Times New Roman"/>
              <a:cs typeface="Times New Roman"/>
            </a:endParaRPr>
          </a:p>
          <a:p>
            <a:pPr marL="356870" marR="5080" indent="-344805" algn="just">
              <a:lnSpc>
                <a:spcPct val="80100"/>
              </a:lnSpc>
              <a:spcBef>
                <a:spcPts val="595"/>
              </a:spcBef>
              <a:buFont typeface="Arial MT"/>
              <a:buChar char="•"/>
              <a:tabLst>
                <a:tab pos="357505" algn="l"/>
              </a:tabLst>
            </a:pPr>
            <a:r>
              <a:rPr sz="2500" spc="-5" dirty="0">
                <a:latin typeface="Times New Roman"/>
                <a:cs typeface="Times New Roman"/>
              </a:rPr>
              <a:t>So</a:t>
            </a:r>
            <a:r>
              <a:rPr sz="2500" dirty="0">
                <a:latin typeface="Times New Roman"/>
                <a:cs typeface="Times New Roman"/>
              </a:rPr>
              <a:t> virtualized</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a:t>
            </a:r>
            <a:r>
              <a:rPr sz="2500" b="1" spc="-10" dirty="0">
                <a:latin typeface="Times New Roman"/>
                <a:cs typeface="Times New Roman"/>
              </a:rPr>
              <a:t>introduced</a:t>
            </a:r>
            <a:r>
              <a:rPr sz="2500" b="1" spc="-5" dirty="0">
                <a:latin typeface="Times New Roman"/>
                <a:cs typeface="Times New Roman"/>
              </a:rPr>
              <a:t> in</a:t>
            </a:r>
            <a:r>
              <a:rPr sz="2500" b="1" dirty="0">
                <a:latin typeface="Times New Roman"/>
                <a:cs typeface="Times New Roman"/>
              </a:rPr>
              <a:t> </a:t>
            </a:r>
            <a:r>
              <a:rPr sz="2500" b="1" spc="5" dirty="0">
                <a:latin typeface="Times New Roman"/>
                <a:cs typeface="Times New Roman"/>
              </a:rPr>
              <a:t>which</a:t>
            </a:r>
            <a:r>
              <a:rPr sz="2500" b="1" spc="10" dirty="0">
                <a:latin typeface="Times New Roman"/>
                <a:cs typeface="Times New Roman"/>
              </a:rPr>
              <a:t> </a:t>
            </a:r>
            <a:r>
              <a:rPr sz="2500" b="1" spc="-5" dirty="0">
                <a:latin typeface="Times New Roman"/>
                <a:cs typeface="Times New Roman"/>
              </a:rPr>
              <a:t>an </a:t>
            </a:r>
            <a:r>
              <a:rPr sz="2500" b="1" dirty="0">
                <a:latin typeface="Times New Roman"/>
                <a:cs typeface="Times New Roman"/>
              </a:rPr>
              <a:t> </a:t>
            </a:r>
            <a:r>
              <a:rPr sz="2500" b="1" spc="-5" dirty="0">
                <a:latin typeface="Times New Roman"/>
                <a:cs typeface="Times New Roman"/>
              </a:rPr>
              <a:t>application that </a:t>
            </a:r>
            <a:r>
              <a:rPr sz="2500" b="1" spc="5" dirty="0">
                <a:latin typeface="Times New Roman"/>
                <a:cs typeface="Times New Roman"/>
              </a:rPr>
              <a:t>will </a:t>
            </a:r>
            <a:r>
              <a:rPr sz="2500" b="1" dirty="0">
                <a:latin typeface="Times New Roman"/>
                <a:cs typeface="Times New Roman"/>
              </a:rPr>
              <a:t>be </a:t>
            </a:r>
            <a:r>
              <a:rPr sz="2500" b="1" spc="-5" dirty="0">
                <a:latin typeface="Times New Roman"/>
                <a:cs typeface="Times New Roman"/>
              </a:rPr>
              <a:t>installed </a:t>
            </a:r>
            <a:r>
              <a:rPr sz="2500" b="1" dirty="0">
                <a:latin typeface="Times New Roman"/>
                <a:cs typeface="Times New Roman"/>
              </a:rPr>
              <a:t>into its self-contained </a:t>
            </a:r>
            <a:r>
              <a:rPr sz="2500" b="1" spc="5" dirty="0">
                <a:latin typeface="Times New Roman"/>
                <a:cs typeface="Times New Roman"/>
              </a:rPr>
              <a:t> </a:t>
            </a:r>
            <a:r>
              <a:rPr sz="2500" b="1" spc="-5" dirty="0">
                <a:latin typeface="Times New Roman"/>
                <a:cs typeface="Times New Roman"/>
              </a:rPr>
              <a:t>unit</a:t>
            </a:r>
            <a:r>
              <a:rPr sz="2500" b="1" dirty="0">
                <a:latin typeface="Times New Roman"/>
                <a:cs typeface="Times New Roman"/>
              </a:rPr>
              <a:t> </a:t>
            </a:r>
            <a:r>
              <a:rPr sz="2500" b="1" spc="-5" dirty="0">
                <a:latin typeface="Times New Roman"/>
                <a:cs typeface="Times New Roman"/>
              </a:rPr>
              <a:t>and</a:t>
            </a:r>
            <a:r>
              <a:rPr sz="2500" b="1" dirty="0">
                <a:latin typeface="Times New Roman"/>
                <a:cs typeface="Times New Roman"/>
              </a:rPr>
              <a:t> </a:t>
            </a:r>
            <a:r>
              <a:rPr sz="2500" b="1" spc="-10" dirty="0">
                <a:latin typeface="Times New Roman"/>
                <a:cs typeface="Times New Roman"/>
              </a:rPr>
              <a:t>provide</a:t>
            </a:r>
            <a:r>
              <a:rPr sz="2500" b="1" spc="-5" dirty="0">
                <a:latin typeface="Times New Roman"/>
                <a:cs typeface="Times New Roman"/>
              </a:rPr>
              <a:t> software</a:t>
            </a:r>
            <a:r>
              <a:rPr sz="2500" b="1" dirty="0">
                <a:latin typeface="Times New Roman"/>
                <a:cs typeface="Times New Roman"/>
              </a:rPr>
              <a:t> virtualization</a:t>
            </a:r>
            <a:r>
              <a:rPr sz="2500" dirty="0">
                <a:latin typeface="Times New Roman"/>
                <a:cs typeface="Times New Roman"/>
              </a:rPr>
              <a:t>.</a:t>
            </a:r>
            <a:r>
              <a:rPr sz="2500" spc="5" dirty="0">
                <a:latin typeface="Times New Roman"/>
                <a:cs typeface="Times New Roman"/>
              </a:rPr>
              <a:t> Some</a:t>
            </a:r>
            <a:r>
              <a:rPr sz="2500" spc="10" dirty="0">
                <a:latin typeface="Times New Roman"/>
                <a:cs typeface="Times New Roman"/>
              </a:rPr>
              <a:t> </a:t>
            </a:r>
            <a:r>
              <a:rPr sz="2500" spc="5" dirty="0">
                <a:latin typeface="Times New Roman"/>
                <a:cs typeface="Times New Roman"/>
              </a:rPr>
              <a:t>of</a:t>
            </a:r>
            <a:r>
              <a:rPr sz="2500" spc="10" dirty="0">
                <a:latin typeface="Times New Roman"/>
                <a:cs typeface="Times New Roman"/>
              </a:rPr>
              <a:t> </a:t>
            </a:r>
            <a:r>
              <a:rPr sz="2500" spc="-5" dirty="0">
                <a:latin typeface="Times New Roman"/>
                <a:cs typeface="Times New Roman"/>
              </a:rPr>
              <a:t>the </a:t>
            </a:r>
            <a:r>
              <a:rPr sz="2500" spc="-610" dirty="0">
                <a:latin typeface="Times New Roman"/>
                <a:cs typeface="Times New Roman"/>
              </a:rPr>
              <a:t> </a:t>
            </a:r>
            <a:r>
              <a:rPr sz="2500" spc="-10" dirty="0">
                <a:latin typeface="Times New Roman"/>
                <a:cs typeface="Times New Roman"/>
              </a:rPr>
              <a:t>examples</a:t>
            </a:r>
            <a:r>
              <a:rPr sz="2500" spc="60" dirty="0">
                <a:latin typeface="Times New Roman"/>
                <a:cs typeface="Times New Roman"/>
              </a:rPr>
              <a:t> </a:t>
            </a:r>
            <a:r>
              <a:rPr sz="2500" dirty="0">
                <a:latin typeface="Times New Roman"/>
                <a:cs typeface="Times New Roman"/>
              </a:rPr>
              <a:t>are</a:t>
            </a:r>
            <a:r>
              <a:rPr sz="2500" spc="15" dirty="0">
                <a:latin typeface="Times New Roman"/>
                <a:cs typeface="Times New Roman"/>
              </a:rPr>
              <a:t> </a:t>
            </a:r>
            <a:r>
              <a:rPr sz="2500" b="1" spc="-20" dirty="0">
                <a:latin typeface="Times New Roman"/>
                <a:cs typeface="Times New Roman"/>
              </a:rPr>
              <a:t>Virtual</a:t>
            </a:r>
            <a:r>
              <a:rPr sz="2500" b="1" spc="30" dirty="0">
                <a:latin typeface="Times New Roman"/>
                <a:cs typeface="Times New Roman"/>
              </a:rPr>
              <a:t> </a:t>
            </a:r>
            <a:r>
              <a:rPr sz="2500" b="1" spc="-5" dirty="0">
                <a:latin typeface="Times New Roman"/>
                <a:cs typeface="Times New Roman"/>
              </a:rPr>
              <a:t>Box,</a:t>
            </a:r>
            <a:r>
              <a:rPr sz="2500" b="1" spc="-50" dirty="0">
                <a:latin typeface="Times New Roman"/>
                <a:cs typeface="Times New Roman"/>
              </a:rPr>
              <a:t> </a:t>
            </a:r>
            <a:r>
              <a:rPr sz="2500" b="1" spc="-10" dirty="0">
                <a:latin typeface="Times New Roman"/>
                <a:cs typeface="Times New Roman"/>
              </a:rPr>
              <a:t>VMware</a:t>
            </a:r>
            <a:r>
              <a:rPr sz="2500" spc="-10" dirty="0">
                <a:latin typeface="Times New Roman"/>
                <a:cs typeface="Times New Roman"/>
              </a:rPr>
              <a:t>,</a:t>
            </a:r>
            <a:r>
              <a:rPr sz="2500" dirty="0">
                <a:latin typeface="Times New Roman"/>
                <a:cs typeface="Times New Roman"/>
              </a:rPr>
              <a:t> </a:t>
            </a:r>
            <a:r>
              <a:rPr sz="2500" spc="-5" dirty="0">
                <a:latin typeface="Times New Roman"/>
                <a:cs typeface="Times New Roman"/>
              </a:rPr>
              <a:t>etc</a:t>
            </a:r>
            <a:endParaRPr sz="2500">
              <a:latin typeface="Times New Roman"/>
              <a:cs typeface="Times New Roman"/>
            </a:endParaRPr>
          </a:p>
          <a:p>
            <a:pPr marL="356870" marR="6350" indent="-344805" algn="just">
              <a:lnSpc>
                <a:spcPts val="2400"/>
              </a:lnSpc>
              <a:spcBef>
                <a:spcPts val="580"/>
              </a:spcBef>
              <a:buFont typeface="Arial MT"/>
              <a:buChar char="•"/>
              <a:tabLst>
                <a:tab pos="357505" algn="l"/>
              </a:tabLst>
            </a:pPr>
            <a:r>
              <a:rPr sz="2500" dirty="0">
                <a:latin typeface="Times New Roman"/>
                <a:cs typeface="Times New Roman"/>
              </a:rPr>
              <a:t>Benefits</a:t>
            </a:r>
            <a:r>
              <a:rPr sz="2500" spc="5" dirty="0">
                <a:latin typeface="Times New Roman"/>
                <a:cs typeface="Times New Roman"/>
              </a:rPr>
              <a:t> </a:t>
            </a:r>
            <a:r>
              <a:rPr sz="2500" dirty="0">
                <a:latin typeface="Times New Roman"/>
                <a:cs typeface="Times New Roman"/>
              </a:rPr>
              <a:t>are</a:t>
            </a:r>
            <a:r>
              <a:rPr sz="2500" spc="5" dirty="0">
                <a:latin typeface="Times New Roman"/>
                <a:cs typeface="Times New Roman"/>
              </a:rPr>
              <a:t> </a:t>
            </a:r>
            <a:r>
              <a:rPr sz="2500" b="1" spc="-5" dirty="0">
                <a:latin typeface="Times New Roman"/>
                <a:cs typeface="Times New Roman"/>
              </a:rPr>
              <a:t>Ease</a:t>
            </a:r>
            <a:r>
              <a:rPr sz="2500" b="1" dirty="0">
                <a:latin typeface="Times New Roman"/>
                <a:cs typeface="Times New Roman"/>
              </a:rPr>
              <a:t> </a:t>
            </a:r>
            <a:r>
              <a:rPr sz="2500" b="1" spc="-5" dirty="0">
                <a:latin typeface="Times New Roman"/>
                <a:cs typeface="Times New Roman"/>
              </a:rPr>
              <a:t>of</a:t>
            </a:r>
            <a:r>
              <a:rPr sz="2500" b="1" dirty="0">
                <a:latin typeface="Times New Roman"/>
                <a:cs typeface="Times New Roman"/>
              </a:rPr>
              <a:t> </a:t>
            </a:r>
            <a:r>
              <a:rPr sz="2500" b="1" spc="-5" dirty="0">
                <a:latin typeface="Times New Roman"/>
                <a:cs typeface="Times New Roman"/>
              </a:rPr>
              <a:t>Client</a:t>
            </a:r>
            <a:r>
              <a:rPr sz="2500" b="1" dirty="0">
                <a:latin typeface="Times New Roman"/>
                <a:cs typeface="Times New Roman"/>
              </a:rPr>
              <a:t> Deployment</a:t>
            </a:r>
            <a:r>
              <a:rPr sz="2500" b="1" spc="5" dirty="0">
                <a:latin typeface="Times New Roman"/>
                <a:cs typeface="Times New Roman"/>
              </a:rPr>
              <a:t> </a:t>
            </a:r>
            <a:r>
              <a:rPr sz="2500" b="1" spc="-5" dirty="0">
                <a:latin typeface="Times New Roman"/>
                <a:cs typeface="Times New Roman"/>
              </a:rPr>
              <a:t>,</a:t>
            </a:r>
            <a:r>
              <a:rPr sz="2500" b="1" dirty="0">
                <a:latin typeface="Times New Roman"/>
                <a:cs typeface="Times New Roman"/>
              </a:rPr>
              <a:t> Software </a:t>
            </a:r>
            <a:r>
              <a:rPr sz="2500" b="1" spc="5" dirty="0">
                <a:latin typeface="Times New Roman"/>
                <a:cs typeface="Times New Roman"/>
              </a:rPr>
              <a:t> </a:t>
            </a:r>
            <a:r>
              <a:rPr sz="2500" b="1" spc="-5" dirty="0">
                <a:latin typeface="Times New Roman"/>
                <a:cs typeface="Times New Roman"/>
              </a:rPr>
              <a:t>Migration,</a:t>
            </a:r>
            <a:r>
              <a:rPr sz="2500" b="1" spc="20" dirty="0">
                <a:latin typeface="Times New Roman"/>
                <a:cs typeface="Times New Roman"/>
              </a:rPr>
              <a:t> </a:t>
            </a:r>
            <a:r>
              <a:rPr sz="2500" b="1" spc="-10" dirty="0">
                <a:latin typeface="Times New Roman"/>
                <a:cs typeface="Times New Roman"/>
              </a:rPr>
              <a:t>Easy</a:t>
            </a:r>
            <a:r>
              <a:rPr sz="2500" b="1" spc="25" dirty="0">
                <a:latin typeface="Times New Roman"/>
                <a:cs typeface="Times New Roman"/>
              </a:rPr>
              <a:t> </a:t>
            </a:r>
            <a:r>
              <a:rPr sz="2500" b="1" dirty="0">
                <a:latin typeface="Times New Roman"/>
                <a:cs typeface="Times New Roman"/>
              </a:rPr>
              <a:t>to</a:t>
            </a:r>
            <a:r>
              <a:rPr sz="2500" b="1" spc="-5" dirty="0">
                <a:latin typeface="Times New Roman"/>
                <a:cs typeface="Times New Roman"/>
              </a:rPr>
              <a:t> Manage</a:t>
            </a:r>
            <a:endParaRPr sz="25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55F0A894-CA2F-499C-BDFA-59D1297ABA7A}"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86</a:t>
            </a:fld>
            <a:endParaRPr lang="en-IN" dirty="0"/>
          </a:p>
        </p:txBody>
      </p:sp>
    </p:spTree>
    <p:extLst>
      <p:ext uri="{BB962C8B-B14F-4D97-AF65-F5344CB8AC3E}">
        <p14:creationId xmlns:p14="http://schemas.microsoft.com/office/powerpoint/2010/main" val="775499129"/>
      </p:ext>
    </p:extLst>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7201" y="480441"/>
            <a:ext cx="5149850" cy="695325"/>
          </a:xfrm>
          <a:prstGeom prst="rect">
            <a:avLst/>
          </a:prstGeom>
        </p:spPr>
        <p:txBody>
          <a:bodyPr vert="horz" wrap="square" lIns="0" tIns="11430" rIns="0" bIns="0" rtlCol="0">
            <a:spAutoFit/>
          </a:bodyPr>
          <a:lstStyle/>
          <a:p>
            <a:pPr marL="12700">
              <a:lnSpc>
                <a:spcPct val="100000"/>
              </a:lnSpc>
              <a:spcBef>
                <a:spcPts val="90"/>
              </a:spcBef>
            </a:pPr>
            <a:r>
              <a:rPr sz="4400" spc="-5" dirty="0"/>
              <a:t>Server</a:t>
            </a:r>
            <a:r>
              <a:rPr sz="4400" spc="-114" dirty="0"/>
              <a:t> </a:t>
            </a:r>
            <a:r>
              <a:rPr sz="4400" spc="-5" dirty="0"/>
              <a:t>virtualization:</a:t>
            </a:r>
            <a:endParaRPr sz="4400"/>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624965"/>
            <a:ext cx="8075930" cy="3026410"/>
          </a:xfrm>
          <a:prstGeom prst="rect">
            <a:avLst/>
          </a:prstGeom>
        </p:spPr>
        <p:txBody>
          <a:bodyPr vert="horz" wrap="square" lIns="0" tIns="12700" rIns="0" bIns="0" rtlCol="0">
            <a:spAutoFit/>
          </a:bodyPr>
          <a:lstStyle/>
          <a:p>
            <a:pPr marL="356870" marR="5080" indent="-344805" algn="just">
              <a:lnSpc>
                <a:spcPct val="100000"/>
              </a:lnSpc>
              <a:spcBef>
                <a:spcPts val="100"/>
              </a:spcBef>
              <a:buFont typeface="Arial MT"/>
              <a:buChar char="•"/>
              <a:tabLst>
                <a:tab pos="357505" algn="l"/>
              </a:tabLst>
            </a:pP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process, </a:t>
            </a:r>
            <a:r>
              <a:rPr sz="2400" dirty="0">
                <a:latin typeface="Times New Roman"/>
                <a:cs typeface="Times New Roman"/>
              </a:rPr>
              <a:t>the server </a:t>
            </a:r>
            <a:r>
              <a:rPr sz="2400" spc="-5" dirty="0">
                <a:latin typeface="Times New Roman"/>
                <a:cs typeface="Times New Roman"/>
              </a:rPr>
              <a:t>resources </a:t>
            </a:r>
            <a:r>
              <a:rPr sz="2400" dirty="0">
                <a:latin typeface="Times New Roman"/>
                <a:cs typeface="Times New Roman"/>
              </a:rPr>
              <a:t>are </a:t>
            </a:r>
            <a:r>
              <a:rPr sz="2400" spc="-5" dirty="0">
                <a:latin typeface="Times New Roman"/>
                <a:cs typeface="Times New Roman"/>
              </a:rPr>
              <a:t>kept </a:t>
            </a:r>
            <a:r>
              <a:rPr sz="2400" dirty="0">
                <a:latin typeface="Times New Roman"/>
                <a:cs typeface="Times New Roman"/>
              </a:rPr>
              <a:t>hidden </a:t>
            </a:r>
            <a:r>
              <a:rPr sz="2400" spc="-5" dirty="0">
                <a:latin typeface="Times New Roman"/>
                <a:cs typeface="Times New Roman"/>
              </a:rPr>
              <a:t>from </a:t>
            </a:r>
            <a:r>
              <a:rPr sz="2400" dirty="0">
                <a:latin typeface="Times New Roman"/>
                <a:cs typeface="Times New Roman"/>
              </a:rPr>
              <a:t>the </a:t>
            </a:r>
            <a:r>
              <a:rPr sz="2400" spc="5" dirty="0">
                <a:latin typeface="Times New Roman"/>
                <a:cs typeface="Times New Roman"/>
              </a:rPr>
              <a:t> </a:t>
            </a:r>
            <a:r>
              <a:rPr sz="2400" spc="-35" dirty="0">
                <a:latin typeface="Times New Roman"/>
                <a:cs typeface="Times New Roman"/>
              </a:rPr>
              <a:t>user. </a:t>
            </a:r>
            <a:r>
              <a:rPr sz="2400" dirty="0">
                <a:latin typeface="Times New Roman"/>
                <a:cs typeface="Times New Roman"/>
              </a:rPr>
              <a:t>This </a:t>
            </a:r>
            <a:r>
              <a:rPr sz="2400" spc="-5" dirty="0">
                <a:latin typeface="Times New Roman"/>
                <a:cs typeface="Times New Roman"/>
              </a:rPr>
              <a:t>partitioning </a:t>
            </a:r>
            <a:r>
              <a:rPr sz="2400" dirty="0">
                <a:latin typeface="Times New Roman"/>
                <a:cs typeface="Times New Roman"/>
              </a:rPr>
              <a:t>of </a:t>
            </a:r>
            <a:r>
              <a:rPr sz="2400" spc="-5" dirty="0">
                <a:latin typeface="Times New Roman"/>
                <a:cs typeface="Times New Roman"/>
              </a:rPr>
              <a:t>physical server </a:t>
            </a:r>
            <a:r>
              <a:rPr sz="2400" dirty="0">
                <a:latin typeface="Times New Roman"/>
                <a:cs typeface="Times New Roman"/>
              </a:rPr>
              <a:t>into </a:t>
            </a:r>
            <a:r>
              <a:rPr sz="2400" spc="-5" dirty="0">
                <a:latin typeface="Times New Roman"/>
                <a:cs typeface="Times New Roman"/>
              </a:rPr>
              <a:t>several virtual </a:t>
            </a:r>
            <a:r>
              <a:rPr sz="2400" dirty="0">
                <a:latin typeface="Times New Roman"/>
                <a:cs typeface="Times New Roman"/>
              </a:rPr>
              <a:t> </a:t>
            </a:r>
            <a:r>
              <a:rPr sz="2400" spc="-5" dirty="0">
                <a:latin typeface="Times New Roman"/>
                <a:cs typeface="Times New Roman"/>
              </a:rPr>
              <a:t>environments; result </a:t>
            </a:r>
            <a:r>
              <a:rPr sz="2400" dirty="0">
                <a:latin typeface="Times New Roman"/>
                <a:cs typeface="Times New Roman"/>
              </a:rPr>
              <a:t>in the </a:t>
            </a:r>
            <a:r>
              <a:rPr sz="2400" spc="-5" dirty="0">
                <a:latin typeface="Times New Roman"/>
                <a:cs typeface="Times New Roman"/>
              </a:rPr>
              <a:t>dedication </a:t>
            </a:r>
            <a:r>
              <a:rPr sz="2400" dirty="0">
                <a:latin typeface="Times New Roman"/>
                <a:cs typeface="Times New Roman"/>
              </a:rPr>
              <a:t>of one </a:t>
            </a:r>
            <a:r>
              <a:rPr sz="2400" spc="-5" dirty="0">
                <a:latin typeface="Times New Roman"/>
                <a:cs typeface="Times New Roman"/>
              </a:rPr>
              <a:t>server </a:t>
            </a:r>
            <a:r>
              <a:rPr sz="2400" dirty="0">
                <a:latin typeface="Times New Roman"/>
                <a:cs typeface="Times New Roman"/>
              </a:rPr>
              <a:t>to </a:t>
            </a:r>
            <a:r>
              <a:rPr sz="2400" spc="-5" dirty="0">
                <a:latin typeface="Times New Roman"/>
                <a:cs typeface="Times New Roman"/>
              </a:rPr>
              <a:t>perform </a:t>
            </a:r>
            <a:r>
              <a:rPr sz="2400" dirty="0">
                <a:latin typeface="Times New Roman"/>
                <a:cs typeface="Times New Roman"/>
              </a:rPr>
              <a:t> a</a:t>
            </a:r>
            <a:r>
              <a:rPr sz="2400" spc="-15" dirty="0">
                <a:latin typeface="Times New Roman"/>
                <a:cs typeface="Times New Roman"/>
              </a:rPr>
              <a:t> </a:t>
            </a:r>
            <a:r>
              <a:rPr sz="2400" spc="-5" dirty="0">
                <a:latin typeface="Times New Roman"/>
                <a:cs typeface="Times New Roman"/>
              </a:rPr>
              <a:t>single</a:t>
            </a:r>
            <a:r>
              <a:rPr sz="2400" spc="20" dirty="0">
                <a:latin typeface="Times New Roman"/>
                <a:cs typeface="Times New Roman"/>
              </a:rPr>
              <a:t> </a:t>
            </a:r>
            <a:r>
              <a:rPr sz="2400" spc="-5" dirty="0">
                <a:latin typeface="Times New Roman"/>
                <a:cs typeface="Times New Roman"/>
              </a:rPr>
              <a:t>application</a:t>
            </a:r>
            <a:r>
              <a:rPr sz="2400" spc="-15"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spc="-5" dirty="0">
                <a:latin typeface="Times New Roman"/>
                <a:cs typeface="Times New Roman"/>
              </a:rPr>
              <a:t>task.</a:t>
            </a:r>
            <a:endParaRPr sz="2400">
              <a:latin typeface="Times New Roman"/>
              <a:cs typeface="Times New Roman"/>
            </a:endParaRPr>
          </a:p>
          <a:p>
            <a:pPr marL="356870" marR="5080" indent="-344805" algn="just">
              <a:lnSpc>
                <a:spcPct val="100000"/>
              </a:lnSpc>
              <a:spcBef>
                <a:spcPts val="580"/>
              </a:spcBef>
              <a:buFont typeface="Arial MT"/>
              <a:buChar char="•"/>
              <a:tabLst>
                <a:tab pos="357505" algn="l"/>
              </a:tabLst>
            </a:pPr>
            <a:r>
              <a:rPr sz="2400" dirty="0">
                <a:latin typeface="Times New Roman"/>
                <a:cs typeface="Times New Roman"/>
              </a:rPr>
              <a:t>This </a:t>
            </a:r>
            <a:r>
              <a:rPr sz="2400" spc="-5" dirty="0">
                <a:latin typeface="Times New Roman"/>
                <a:cs typeface="Times New Roman"/>
              </a:rPr>
              <a:t>technique </a:t>
            </a:r>
            <a:r>
              <a:rPr sz="2400" dirty="0">
                <a:latin typeface="Times New Roman"/>
                <a:cs typeface="Times New Roman"/>
              </a:rPr>
              <a:t>is </a:t>
            </a:r>
            <a:r>
              <a:rPr sz="2400" spc="-5" dirty="0">
                <a:latin typeface="Times New Roman"/>
                <a:cs typeface="Times New Roman"/>
              </a:rPr>
              <a:t>mainly used</a:t>
            </a:r>
            <a:r>
              <a:rPr sz="2400" dirty="0">
                <a:latin typeface="Times New Roman"/>
                <a:cs typeface="Times New Roman"/>
              </a:rPr>
              <a:t> in </a:t>
            </a:r>
            <a:r>
              <a:rPr sz="2400" spc="-5" dirty="0">
                <a:latin typeface="Times New Roman"/>
                <a:cs typeface="Times New Roman"/>
              </a:rPr>
              <a:t>web-servers</a:t>
            </a:r>
            <a:r>
              <a:rPr sz="2400" spc="590" dirty="0">
                <a:latin typeface="Times New Roman"/>
                <a:cs typeface="Times New Roman"/>
              </a:rPr>
              <a:t> </a:t>
            </a:r>
            <a:r>
              <a:rPr sz="2400" spc="-5" dirty="0">
                <a:latin typeface="Times New Roman"/>
                <a:cs typeface="Times New Roman"/>
              </a:rPr>
              <a:t>which </a:t>
            </a:r>
            <a:r>
              <a:rPr sz="2400" spc="-10" dirty="0">
                <a:latin typeface="Times New Roman"/>
                <a:cs typeface="Times New Roman"/>
              </a:rPr>
              <a:t>reduces </a:t>
            </a:r>
            <a:r>
              <a:rPr sz="2400" spc="-5" dirty="0">
                <a:latin typeface="Times New Roman"/>
                <a:cs typeface="Times New Roman"/>
              </a:rPr>
              <a:t> </a:t>
            </a:r>
            <a:r>
              <a:rPr sz="2400" dirty="0">
                <a:latin typeface="Times New Roman"/>
                <a:cs typeface="Times New Roman"/>
              </a:rPr>
              <a:t>the </a:t>
            </a:r>
            <a:r>
              <a:rPr sz="2400" spc="-5" dirty="0">
                <a:latin typeface="Times New Roman"/>
                <a:cs typeface="Times New Roman"/>
              </a:rPr>
              <a:t>cost </a:t>
            </a:r>
            <a:r>
              <a:rPr sz="2400" dirty="0">
                <a:latin typeface="Times New Roman"/>
                <a:cs typeface="Times New Roman"/>
              </a:rPr>
              <a:t>of </a:t>
            </a:r>
            <a:r>
              <a:rPr sz="2400" spc="-5" dirty="0">
                <a:latin typeface="Times New Roman"/>
                <a:cs typeface="Times New Roman"/>
              </a:rPr>
              <a:t>web-hosting services. </a:t>
            </a:r>
            <a:r>
              <a:rPr sz="2400" spc="-10" dirty="0">
                <a:latin typeface="Times New Roman"/>
                <a:cs typeface="Times New Roman"/>
              </a:rPr>
              <a:t>Instead </a:t>
            </a:r>
            <a:r>
              <a:rPr sz="2400" dirty="0">
                <a:latin typeface="Times New Roman"/>
                <a:cs typeface="Times New Roman"/>
              </a:rPr>
              <a:t>of having </a:t>
            </a:r>
            <a:r>
              <a:rPr sz="2400" spc="-5" dirty="0">
                <a:latin typeface="Times New Roman"/>
                <a:cs typeface="Times New Roman"/>
              </a:rPr>
              <a:t>separate </a:t>
            </a:r>
            <a:r>
              <a:rPr sz="2400" dirty="0">
                <a:latin typeface="Times New Roman"/>
                <a:cs typeface="Times New Roman"/>
              </a:rPr>
              <a:t> </a:t>
            </a:r>
            <a:r>
              <a:rPr sz="2400" spc="-5" dirty="0">
                <a:latin typeface="Times New Roman"/>
                <a:cs typeface="Times New Roman"/>
              </a:rPr>
              <a:t>system </a:t>
            </a:r>
            <a:r>
              <a:rPr sz="2400" dirty="0">
                <a:latin typeface="Times New Roman"/>
                <a:cs typeface="Times New Roman"/>
              </a:rPr>
              <a:t>for </a:t>
            </a:r>
            <a:r>
              <a:rPr sz="2400" spc="-5" dirty="0">
                <a:latin typeface="Times New Roman"/>
                <a:cs typeface="Times New Roman"/>
              </a:rPr>
              <a:t>each </a:t>
            </a:r>
            <a:r>
              <a:rPr sz="2400" spc="-10" dirty="0">
                <a:latin typeface="Times New Roman"/>
                <a:cs typeface="Times New Roman"/>
              </a:rPr>
              <a:t>web-server, </a:t>
            </a:r>
            <a:r>
              <a:rPr sz="2400" dirty="0">
                <a:latin typeface="Times New Roman"/>
                <a:cs typeface="Times New Roman"/>
              </a:rPr>
              <a:t>multiple </a:t>
            </a:r>
            <a:r>
              <a:rPr sz="2400" spc="-5" dirty="0">
                <a:latin typeface="Times New Roman"/>
                <a:cs typeface="Times New Roman"/>
              </a:rPr>
              <a:t>virtual servers </a:t>
            </a:r>
            <a:r>
              <a:rPr sz="2400" spc="-10" dirty="0">
                <a:latin typeface="Times New Roman"/>
                <a:cs typeface="Times New Roman"/>
              </a:rPr>
              <a:t>can </a:t>
            </a:r>
            <a:r>
              <a:rPr sz="2400" spc="-5" dirty="0">
                <a:latin typeface="Times New Roman"/>
                <a:cs typeface="Times New Roman"/>
              </a:rPr>
              <a:t>run </a:t>
            </a:r>
            <a:r>
              <a:rPr sz="2400" dirty="0">
                <a:latin typeface="Times New Roman"/>
                <a:cs typeface="Times New Roman"/>
              </a:rPr>
              <a:t>on </a:t>
            </a:r>
            <a:r>
              <a:rPr sz="2400" spc="-58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same </a:t>
            </a:r>
            <a:r>
              <a:rPr sz="2400" spc="-15" dirty="0">
                <a:latin typeface="Times New Roman"/>
                <a:cs typeface="Times New Roman"/>
              </a:rPr>
              <a:t>system/computer.</a:t>
            </a:r>
            <a:endParaRPr sz="24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9C7E0615-58E7-4EE8-A57C-5AB4FD6009F3}"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87</a:t>
            </a:fld>
            <a:endParaRPr lang="en-IN" dirty="0"/>
          </a:p>
        </p:txBody>
      </p:sp>
    </p:spTree>
    <p:extLst>
      <p:ext uri="{BB962C8B-B14F-4D97-AF65-F5344CB8AC3E}">
        <p14:creationId xmlns:p14="http://schemas.microsoft.com/office/powerpoint/2010/main" val="1127954239"/>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574" y="0"/>
            <a:ext cx="7977505" cy="1246505"/>
          </a:xfrm>
          <a:prstGeom prst="rect">
            <a:avLst/>
          </a:prstGeom>
        </p:spPr>
        <p:txBody>
          <a:bodyPr vert="horz" wrap="square" lIns="0" tIns="13335" rIns="0" bIns="0" rtlCol="0">
            <a:spAutoFit/>
          </a:bodyPr>
          <a:lstStyle/>
          <a:p>
            <a:pPr marL="3555365" marR="5080" indent="-3543300">
              <a:lnSpc>
                <a:spcPct val="100000"/>
              </a:lnSpc>
              <a:spcBef>
                <a:spcPts val="105"/>
              </a:spcBef>
            </a:pPr>
            <a:r>
              <a:rPr dirty="0"/>
              <a:t>Primary</a:t>
            </a:r>
            <a:r>
              <a:rPr spc="-45" dirty="0"/>
              <a:t> </a:t>
            </a:r>
            <a:r>
              <a:rPr dirty="0"/>
              <a:t>uses</a:t>
            </a:r>
            <a:r>
              <a:rPr spc="-10" dirty="0"/>
              <a:t> </a:t>
            </a:r>
            <a:r>
              <a:rPr spc="10" dirty="0"/>
              <a:t>of</a:t>
            </a:r>
            <a:r>
              <a:rPr spc="-15" dirty="0"/>
              <a:t> </a:t>
            </a:r>
            <a:r>
              <a:rPr dirty="0"/>
              <a:t>server</a:t>
            </a:r>
            <a:r>
              <a:rPr spc="-120" dirty="0"/>
              <a:t> </a:t>
            </a:r>
            <a:r>
              <a:rPr dirty="0"/>
              <a:t>virtualization </a:t>
            </a:r>
            <a:r>
              <a:rPr spc="-985" dirty="0"/>
              <a:t> </a:t>
            </a:r>
            <a:r>
              <a:rPr spc="-15" dirty="0"/>
              <a:t>are:</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37095"/>
            <a:ext cx="5890895" cy="2646045"/>
          </a:xfrm>
          <a:prstGeom prst="rect">
            <a:avLst/>
          </a:prstGeom>
        </p:spPr>
        <p:txBody>
          <a:bodyPr vert="horz" wrap="square" lIns="0" tIns="98425" rIns="0" bIns="0" rtlCol="0">
            <a:spAutoFit/>
          </a:bodyPr>
          <a:lstStyle/>
          <a:p>
            <a:pPr marL="356870" indent="-344805">
              <a:lnSpc>
                <a:spcPct val="100000"/>
              </a:lnSpc>
              <a:spcBef>
                <a:spcPts val="775"/>
              </a:spcBef>
              <a:buFont typeface="Arial MT"/>
              <a:buChar char="•"/>
              <a:tabLst>
                <a:tab pos="356870" algn="l"/>
                <a:tab pos="357505" algn="l"/>
              </a:tabLst>
            </a:pPr>
            <a:r>
              <a:rPr sz="2800" spc="-100" dirty="0">
                <a:latin typeface="Times New Roman"/>
                <a:cs typeface="Times New Roman"/>
              </a:rPr>
              <a:t>To</a:t>
            </a:r>
            <a:r>
              <a:rPr sz="2800" spc="-10" dirty="0">
                <a:latin typeface="Times New Roman"/>
                <a:cs typeface="Times New Roman"/>
              </a:rPr>
              <a:t> </a:t>
            </a:r>
            <a:r>
              <a:rPr sz="2800" dirty="0">
                <a:latin typeface="Times New Roman"/>
                <a:cs typeface="Times New Roman"/>
              </a:rPr>
              <a:t>centralize</a:t>
            </a:r>
            <a:r>
              <a:rPr sz="2800" spc="-80" dirty="0">
                <a:latin typeface="Times New Roman"/>
                <a:cs typeface="Times New Roman"/>
              </a:rPr>
              <a:t> </a:t>
            </a:r>
            <a:r>
              <a:rPr sz="2800" spc="10" dirty="0">
                <a:latin typeface="Times New Roman"/>
                <a:cs typeface="Times New Roman"/>
              </a:rPr>
              <a:t>the</a:t>
            </a:r>
            <a:r>
              <a:rPr sz="2800" spc="-60" dirty="0">
                <a:latin typeface="Times New Roman"/>
                <a:cs typeface="Times New Roman"/>
              </a:rPr>
              <a:t> </a:t>
            </a:r>
            <a:r>
              <a:rPr sz="2800" spc="5" dirty="0">
                <a:latin typeface="Times New Roman"/>
                <a:cs typeface="Times New Roman"/>
              </a:rPr>
              <a:t>server</a:t>
            </a:r>
            <a:r>
              <a:rPr sz="2800" spc="-55" dirty="0">
                <a:latin typeface="Times New Roman"/>
                <a:cs typeface="Times New Roman"/>
              </a:rPr>
              <a:t> </a:t>
            </a:r>
            <a:r>
              <a:rPr sz="2800" dirty="0">
                <a:latin typeface="Times New Roman"/>
                <a:cs typeface="Times New Roman"/>
              </a:rPr>
              <a:t>administration</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spc="-5" dirty="0">
                <a:latin typeface="Times New Roman"/>
                <a:cs typeface="Times New Roman"/>
              </a:rPr>
              <a:t>Improve</a:t>
            </a:r>
            <a:r>
              <a:rPr sz="2800" spc="-15" dirty="0">
                <a:latin typeface="Times New Roman"/>
                <a:cs typeface="Times New Roman"/>
              </a:rPr>
              <a:t> </a:t>
            </a:r>
            <a:r>
              <a:rPr sz="2800" spc="5" dirty="0">
                <a:latin typeface="Times New Roman"/>
                <a:cs typeface="Times New Roman"/>
              </a:rPr>
              <a:t>the</a:t>
            </a:r>
            <a:r>
              <a:rPr sz="2800" spc="-25" dirty="0">
                <a:latin typeface="Times New Roman"/>
                <a:cs typeface="Times New Roman"/>
              </a:rPr>
              <a:t> </a:t>
            </a:r>
            <a:r>
              <a:rPr sz="2800" spc="-5" dirty="0">
                <a:latin typeface="Times New Roman"/>
                <a:cs typeface="Times New Roman"/>
              </a:rPr>
              <a:t>availability</a:t>
            </a:r>
            <a:r>
              <a:rPr sz="2800" spc="-65" dirty="0">
                <a:latin typeface="Times New Roman"/>
                <a:cs typeface="Times New Roman"/>
              </a:rPr>
              <a:t> </a:t>
            </a:r>
            <a:r>
              <a:rPr sz="2800" spc="5" dirty="0">
                <a:latin typeface="Times New Roman"/>
                <a:cs typeface="Times New Roman"/>
              </a:rPr>
              <a:t>of</a:t>
            </a:r>
            <a:r>
              <a:rPr sz="2800" dirty="0">
                <a:latin typeface="Times New Roman"/>
                <a:cs typeface="Times New Roman"/>
              </a:rPr>
              <a:t> </a:t>
            </a:r>
            <a:r>
              <a:rPr sz="2800" spc="5" dirty="0">
                <a:latin typeface="Times New Roman"/>
                <a:cs typeface="Times New Roman"/>
              </a:rPr>
              <a:t>server</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dirty="0">
                <a:latin typeface="Times New Roman"/>
                <a:cs typeface="Times New Roman"/>
              </a:rPr>
              <a:t>Helps</a:t>
            </a:r>
            <a:r>
              <a:rPr sz="2800" spc="-50" dirty="0">
                <a:latin typeface="Times New Roman"/>
                <a:cs typeface="Times New Roman"/>
              </a:rPr>
              <a:t> </a:t>
            </a:r>
            <a:r>
              <a:rPr sz="2800" spc="5" dirty="0">
                <a:latin typeface="Times New Roman"/>
                <a:cs typeface="Times New Roman"/>
              </a:rPr>
              <a:t>in</a:t>
            </a:r>
            <a:r>
              <a:rPr sz="2800" spc="-35" dirty="0">
                <a:latin typeface="Times New Roman"/>
                <a:cs typeface="Times New Roman"/>
              </a:rPr>
              <a:t> </a:t>
            </a:r>
            <a:r>
              <a:rPr sz="2800" spc="5" dirty="0">
                <a:latin typeface="Times New Roman"/>
                <a:cs typeface="Times New Roman"/>
              </a:rPr>
              <a:t>disaster</a:t>
            </a:r>
            <a:r>
              <a:rPr sz="2800" spc="-85" dirty="0">
                <a:latin typeface="Times New Roman"/>
                <a:cs typeface="Times New Roman"/>
              </a:rPr>
              <a:t> </a:t>
            </a:r>
            <a:r>
              <a:rPr sz="2800" spc="5" dirty="0">
                <a:latin typeface="Times New Roman"/>
                <a:cs typeface="Times New Roman"/>
              </a:rPr>
              <a:t>recovery</a:t>
            </a:r>
            <a:endParaRPr sz="2800">
              <a:latin typeface="Times New Roman"/>
              <a:cs typeface="Times New Roman"/>
            </a:endParaRPr>
          </a:p>
          <a:p>
            <a:pPr marL="356870" indent="-344805">
              <a:lnSpc>
                <a:spcPct val="100000"/>
              </a:lnSpc>
              <a:spcBef>
                <a:spcPts val="670"/>
              </a:spcBef>
              <a:buFont typeface="Arial MT"/>
              <a:buChar char="•"/>
              <a:tabLst>
                <a:tab pos="356870" algn="l"/>
                <a:tab pos="357505" algn="l"/>
              </a:tabLst>
            </a:pPr>
            <a:r>
              <a:rPr sz="2800" dirty="0">
                <a:latin typeface="Times New Roman"/>
                <a:cs typeface="Times New Roman"/>
              </a:rPr>
              <a:t>Ease</a:t>
            </a:r>
            <a:r>
              <a:rPr sz="2800" spc="-30" dirty="0">
                <a:latin typeface="Times New Roman"/>
                <a:cs typeface="Times New Roman"/>
              </a:rPr>
              <a:t> </a:t>
            </a:r>
            <a:r>
              <a:rPr sz="2800" spc="5" dirty="0">
                <a:latin typeface="Times New Roman"/>
                <a:cs typeface="Times New Roman"/>
              </a:rPr>
              <a:t>in</a:t>
            </a:r>
            <a:r>
              <a:rPr sz="2800" spc="-20" dirty="0">
                <a:latin typeface="Times New Roman"/>
                <a:cs typeface="Times New Roman"/>
              </a:rPr>
              <a:t> </a:t>
            </a:r>
            <a:r>
              <a:rPr sz="2800" dirty="0">
                <a:latin typeface="Times New Roman"/>
                <a:cs typeface="Times New Roman"/>
              </a:rPr>
              <a:t>development</a:t>
            </a:r>
            <a:r>
              <a:rPr sz="2800" spc="-100" dirty="0">
                <a:latin typeface="Times New Roman"/>
                <a:cs typeface="Times New Roman"/>
              </a:rPr>
              <a:t> </a:t>
            </a:r>
            <a:r>
              <a:rPr sz="2800" spc="5" dirty="0">
                <a:latin typeface="Times New Roman"/>
                <a:cs typeface="Times New Roman"/>
              </a:rPr>
              <a:t>&amp;</a:t>
            </a:r>
            <a:r>
              <a:rPr sz="2800" spc="-10" dirty="0">
                <a:latin typeface="Times New Roman"/>
                <a:cs typeface="Times New Roman"/>
              </a:rPr>
              <a:t> </a:t>
            </a:r>
            <a:r>
              <a:rPr sz="2800" dirty="0">
                <a:latin typeface="Times New Roman"/>
                <a:cs typeface="Times New Roman"/>
              </a:rPr>
              <a:t>testing</a:t>
            </a:r>
            <a:endParaRPr sz="2800">
              <a:latin typeface="Times New Roman"/>
              <a:cs typeface="Times New Roman"/>
            </a:endParaRPr>
          </a:p>
          <a:p>
            <a:pPr marL="356870" indent="-344805">
              <a:lnSpc>
                <a:spcPct val="100000"/>
              </a:lnSpc>
              <a:spcBef>
                <a:spcPts val="660"/>
              </a:spcBef>
              <a:buFont typeface="Arial MT"/>
              <a:buChar char="•"/>
              <a:tabLst>
                <a:tab pos="356870" algn="l"/>
                <a:tab pos="357505" algn="l"/>
              </a:tabLst>
            </a:pPr>
            <a:r>
              <a:rPr sz="2800" spc="5" dirty="0">
                <a:latin typeface="Times New Roman"/>
                <a:cs typeface="Times New Roman"/>
              </a:rPr>
              <a:t>Make</a:t>
            </a:r>
            <a:r>
              <a:rPr sz="2800" spc="-50" dirty="0">
                <a:latin typeface="Times New Roman"/>
                <a:cs typeface="Times New Roman"/>
              </a:rPr>
              <a:t> </a:t>
            </a:r>
            <a:r>
              <a:rPr sz="2800" spc="-5" dirty="0">
                <a:latin typeface="Times New Roman"/>
                <a:cs typeface="Times New Roman"/>
              </a:rPr>
              <a:t>efficient</a:t>
            </a:r>
            <a:r>
              <a:rPr sz="2800" spc="-75" dirty="0">
                <a:latin typeface="Times New Roman"/>
                <a:cs typeface="Times New Roman"/>
              </a:rPr>
              <a:t> </a:t>
            </a:r>
            <a:r>
              <a:rPr sz="2800" spc="10" dirty="0">
                <a:latin typeface="Times New Roman"/>
                <a:cs typeface="Times New Roman"/>
              </a:rPr>
              <a:t>use</a:t>
            </a:r>
            <a:r>
              <a:rPr sz="2800" spc="-30" dirty="0">
                <a:latin typeface="Times New Roman"/>
                <a:cs typeface="Times New Roman"/>
              </a:rPr>
              <a:t> </a:t>
            </a:r>
            <a:r>
              <a:rPr sz="2800" spc="5" dirty="0">
                <a:latin typeface="Times New Roman"/>
                <a:cs typeface="Times New Roman"/>
              </a:rPr>
              <a:t>of</a:t>
            </a:r>
            <a:r>
              <a:rPr sz="2800" spc="-25" dirty="0">
                <a:latin typeface="Times New Roman"/>
                <a:cs typeface="Times New Roman"/>
              </a:rPr>
              <a:t> </a:t>
            </a:r>
            <a:r>
              <a:rPr sz="2800" spc="5" dirty="0">
                <a:latin typeface="Times New Roman"/>
                <a:cs typeface="Times New Roman"/>
              </a:rPr>
              <a:t>server</a:t>
            </a:r>
            <a:r>
              <a:rPr sz="2800" spc="-40" dirty="0">
                <a:latin typeface="Times New Roman"/>
                <a:cs typeface="Times New Roman"/>
              </a:rPr>
              <a:t> </a:t>
            </a:r>
            <a:r>
              <a:rPr sz="2800" dirty="0">
                <a:latin typeface="Times New Roman"/>
                <a:cs typeface="Times New Roman"/>
              </a:rPr>
              <a:t>resources</a:t>
            </a:r>
            <a:r>
              <a:rPr sz="3200" dirty="0">
                <a:latin typeface="Calibri"/>
                <a:cs typeface="Calibri"/>
              </a:rPr>
              <a:t>.</a:t>
            </a:r>
            <a:endParaRPr sz="3200">
              <a:latin typeface="Calibri"/>
              <a:cs typeface="Calibri"/>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B12E49DA-DB17-44CD-9D6D-360075484796}"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88</a:t>
            </a:fld>
            <a:endParaRPr lang="en-IN" dirty="0"/>
          </a:p>
        </p:txBody>
      </p:sp>
    </p:spTree>
    <p:extLst>
      <p:ext uri="{BB962C8B-B14F-4D97-AF65-F5344CB8AC3E}">
        <p14:creationId xmlns:p14="http://schemas.microsoft.com/office/powerpoint/2010/main" val="3389285426"/>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lang="en-US" sz="2800" b="1" dirty="0"/>
              <a:t>Parallelization in cloud computing</a:t>
            </a:r>
            <a:r>
              <a:rPr lang="en-IN" b="1" dirty="0"/>
              <a:t/>
            </a:r>
            <a:br>
              <a:rPr lang="en-IN" b="1" dirty="0"/>
            </a:br>
            <a:endParaRPr lang="en-IN" dirty="0"/>
          </a:p>
        </p:txBody>
      </p:sp>
      <p:sp>
        <p:nvSpPr>
          <p:cNvPr id="3" name="Content Placeholder 2"/>
          <p:cNvSpPr>
            <a:spLocks noGrp="1"/>
          </p:cNvSpPr>
          <p:nvPr>
            <p:ph idx="1"/>
          </p:nvPr>
        </p:nvSpPr>
        <p:spPr>
          <a:xfrm>
            <a:off x="785664" y="1052736"/>
            <a:ext cx="8077200" cy="4297363"/>
          </a:xfrm>
        </p:spPr>
        <p:txBody>
          <a:bodyPr>
            <a:normAutofit fontScale="40000" lnSpcReduction="20000"/>
          </a:bodyPr>
          <a:lstStyle/>
          <a:p>
            <a:pPr lvl="0"/>
            <a:r>
              <a:rPr lang="en-US" sz="4000" dirty="0"/>
              <a:t>Parallel computing is a type of computing architecture in which several processors execute or process an application or computation simultaneously.</a:t>
            </a:r>
            <a:endParaRPr lang="en-IN" sz="4000" dirty="0"/>
          </a:p>
          <a:p>
            <a:pPr lvl="0"/>
            <a:r>
              <a:rPr lang="en-US" sz="4000" dirty="0"/>
              <a:t>Parallel computing helps in performing large computations by dividing the workload between more than one processor, all of which work through the computation at the same time.</a:t>
            </a:r>
            <a:endParaRPr lang="en-IN" sz="4000" dirty="0"/>
          </a:p>
          <a:p>
            <a:pPr lvl="0"/>
            <a:r>
              <a:rPr lang="en-US" sz="4000" dirty="0"/>
              <a:t>Most supercomputers implemented parallel computing principles to operate.</a:t>
            </a:r>
            <a:endParaRPr lang="en-IN" sz="4000" dirty="0"/>
          </a:p>
          <a:p>
            <a:pPr lvl="0"/>
            <a:r>
              <a:rPr lang="en-US" sz="4000" dirty="0"/>
              <a:t>Parallel computing is also known as parallel processing.</a:t>
            </a:r>
            <a:endParaRPr lang="en-IN" sz="4000" dirty="0"/>
          </a:p>
          <a:p>
            <a:pPr lvl="0"/>
            <a:r>
              <a:rPr lang="en-US" sz="4000" dirty="0"/>
              <a:t>Parallel processing is generally implemented in operational environments/scenarios that require massive computation or processing power.</a:t>
            </a:r>
            <a:endParaRPr lang="en-IN" sz="4000" dirty="0"/>
          </a:p>
          <a:p>
            <a:pPr lvl="0"/>
            <a:r>
              <a:rPr lang="en-US" sz="4000" dirty="0"/>
              <a:t>The primary objective of parallel computing is to increase the available computation power for faster application processing.</a:t>
            </a:r>
            <a:endParaRPr lang="en-IN" sz="4000" dirty="0"/>
          </a:p>
          <a:p>
            <a:pPr lvl="0"/>
            <a:r>
              <a:rPr lang="en-US" sz="4000" dirty="0"/>
              <a:t>Typically, parallel computing infrastructure is housed within a single facility where many processors are installed in a server rack or separate servers are connected together.</a:t>
            </a:r>
            <a:endParaRPr lang="en-IN" sz="4000" dirty="0"/>
          </a:p>
          <a:p>
            <a:pPr lvl="0"/>
            <a:r>
              <a:rPr lang="en-US" sz="4000" dirty="0"/>
              <a:t>The application server sends a processing request that is distributed in small components, which are concurrently executed on each processor/server.</a:t>
            </a:r>
            <a:endParaRPr lang="en-IN" sz="4000" dirty="0"/>
          </a:p>
          <a:p>
            <a:pPr lvl="0"/>
            <a:r>
              <a:rPr lang="en-US" sz="4000" dirty="0"/>
              <a:t>Parallel computation can be classified as bit-level, instructional level, data and task parallelism.</a:t>
            </a:r>
            <a:endParaRPr lang="en-IN" sz="4000" dirty="0"/>
          </a:p>
          <a:p>
            <a:pPr marL="0" indent="0">
              <a:buNone/>
            </a:pPr>
            <a:endParaRPr lang="en-IN" dirty="0"/>
          </a:p>
        </p:txBody>
      </p:sp>
    </p:spTree>
    <p:extLst>
      <p:ext uri="{BB962C8B-B14F-4D97-AF65-F5344CB8AC3E}">
        <p14:creationId xmlns:p14="http://schemas.microsoft.com/office/powerpoint/2010/main" val="3127073193"/>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a:t>
            </a:r>
            <a:r>
              <a:rPr lang="en-US" b="1" dirty="0" smtClean="0"/>
              <a:t>Cloud</a:t>
            </a:r>
            <a:endParaRPr lang="en-IN" dirty="0"/>
          </a:p>
        </p:txBody>
      </p:sp>
      <p:sp>
        <p:nvSpPr>
          <p:cNvPr id="3" name="Content Placeholder 2"/>
          <p:cNvSpPr>
            <a:spLocks noGrp="1"/>
          </p:cNvSpPr>
          <p:nvPr>
            <p:ph idx="1"/>
          </p:nvPr>
        </p:nvSpPr>
        <p:spPr>
          <a:xfrm>
            <a:off x="762000" y="1340769"/>
            <a:ext cx="8077200" cy="1512167"/>
          </a:xfrm>
        </p:spPr>
        <p:txBody>
          <a:bodyPr/>
          <a:lstStyle/>
          <a:p>
            <a:r>
              <a:rPr lang="en-IN" dirty="0" smtClean="0"/>
              <a:t>Location Based</a:t>
            </a:r>
          </a:p>
          <a:p>
            <a:r>
              <a:rPr lang="en-IN" dirty="0" smtClean="0"/>
              <a:t>Service Based</a:t>
            </a:r>
            <a:endParaRPr lang="en-IN" dirty="0"/>
          </a:p>
        </p:txBody>
      </p:sp>
      <p:graphicFrame>
        <p:nvGraphicFramePr>
          <p:cNvPr id="4" name="Diagram 3"/>
          <p:cNvGraphicFramePr/>
          <p:nvPr>
            <p:extLst>
              <p:ext uri="{D42A27DB-BD31-4B8C-83A1-F6EECF244321}">
                <p14:modId xmlns:p14="http://schemas.microsoft.com/office/powerpoint/2010/main" val="3266745700"/>
              </p:ext>
            </p:extLst>
          </p:nvPr>
        </p:nvGraphicFramePr>
        <p:xfrm>
          <a:off x="827584" y="2794000"/>
          <a:ext cx="345638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578131186"/>
              </p:ext>
            </p:extLst>
          </p:nvPr>
        </p:nvGraphicFramePr>
        <p:xfrm>
          <a:off x="5148064" y="404664"/>
          <a:ext cx="3456384"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ight Arrow 5"/>
          <p:cNvSpPr/>
          <p:nvPr/>
        </p:nvSpPr>
        <p:spPr>
          <a:xfrm>
            <a:off x="4067944" y="1543956"/>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a:off x="1979712" y="2348880"/>
            <a:ext cx="28803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5510799"/>
      </p:ext>
    </p:extLst>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Parallelization in cloud computing</a:t>
            </a:r>
            <a:endParaRPr lang="en-IN" dirty="0"/>
          </a:p>
        </p:txBody>
      </p:sp>
      <p:pic>
        <p:nvPicPr>
          <p:cNvPr id="4" name="image26.jpeg"/>
          <p:cNvPicPr>
            <a:picLocks noGrp="1"/>
          </p:cNvPicPr>
          <p:nvPr>
            <p:ph idx="1"/>
          </p:nvPr>
        </p:nvPicPr>
        <p:blipFill>
          <a:blip r:embed="rId2" cstate="print"/>
          <a:stretch>
            <a:fillRect/>
          </a:stretch>
        </p:blipFill>
        <p:spPr>
          <a:xfrm>
            <a:off x="1331640" y="1628800"/>
            <a:ext cx="6768752" cy="2664296"/>
          </a:xfrm>
          <a:prstGeom prst="rect">
            <a:avLst/>
          </a:prstGeom>
        </p:spPr>
      </p:pic>
    </p:spTree>
    <p:extLst>
      <p:ext uri="{BB962C8B-B14F-4D97-AF65-F5344CB8AC3E}">
        <p14:creationId xmlns:p14="http://schemas.microsoft.com/office/powerpoint/2010/main" val="3028381479"/>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9751" y="333578"/>
            <a:ext cx="4986655" cy="512445"/>
          </a:xfrm>
          <a:prstGeom prst="rect">
            <a:avLst/>
          </a:prstGeom>
        </p:spPr>
        <p:txBody>
          <a:bodyPr vert="horz" wrap="square" lIns="0" tIns="12065" rIns="0" bIns="0" rtlCol="0">
            <a:spAutoFit/>
          </a:bodyPr>
          <a:lstStyle/>
          <a:p>
            <a:pPr marL="12700">
              <a:lnSpc>
                <a:spcPct val="100000"/>
              </a:lnSpc>
              <a:spcBef>
                <a:spcPts val="95"/>
              </a:spcBef>
            </a:pPr>
            <a:r>
              <a:rPr sz="3200" u="heavy" spc="-5" dirty="0">
                <a:uFill>
                  <a:solidFill>
                    <a:srgbClr val="000000"/>
                  </a:solidFill>
                </a:uFill>
              </a:rPr>
              <a:t>Cloud</a:t>
            </a:r>
            <a:r>
              <a:rPr sz="3200" u="heavy" spc="-15" dirty="0">
                <a:uFill>
                  <a:solidFill>
                    <a:srgbClr val="000000"/>
                  </a:solidFill>
                </a:uFill>
              </a:rPr>
              <a:t> </a:t>
            </a:r>
            <a:r>
              <a:rPr sz="3200" u="heavy" spc="-20" dirty="0">
                <a:uFill>
                  <a:solidFill>
                    <a:srgbClr val="000000"/>
                  </a:solidFill>
                </a:uFill>
              </a:rPr>
              <a:t>resource</a:t>
            </a:r>
            <a:r>
              <a:rPr sz="3200" u="heavy" dirty="0">
                <a:uFill>
                  <a:solidFill>
                    <a:srgbClr val="000000"/>
                  </a:solidFill>
                </a:uFill>
              </a:rPr>
              <a:t> </a:t>
            </a:r>
            <a:r>
              <a:rPr sz="3200" u="heavy" spc="-15" dirty="0">
                <a:uFill>
                  <a:solidFill>
                    <a:srgbClr val="000000"/>
                  </a:solidFill>
                </a:uFill>
              </a:rPr>
              <a:t>management</a:t>
            </a:r>
            <a:endParaRPr sz="3200"/>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22842"/>
            <a:ext cx="7516495" cy="3441065"/>
          </a:xfrm>
          <a:prstGeom prst="rect">
            <a:avLst/>
          </a:prstGeom>
        </p:spPr>
        <p:txBody>
          <a:bodyPr vert="horz" wrap="square" lIns="0" tIns="110489" rIns="0" bIns="0" rtlCol="0">
            <a:spAutoFit/>
          </a:bodyPr>
          <a:lstStyle/>
          <a:p>
            <a:pPr marL="356870" indent="-344805">
              <a:lnSpc>
                <a:spcPct val="100000"/>
              </a:lnSpc>
              <a:spcBef>
                <a:spcPts val="869"/>
              </a:spcBef>
              <a:buFont typeface="Arial MT"/>
              <a:buChar char="•"/>
              <a:tabLst>
                <a:tab pos="356870" algn="l"/>
                <a:tab pos="357505" algn="l"/>
              </a:tabLst>
            </a:pPr>
            <a:r>
              <a:rPr sz="3200" b="1" spc="-5" dirty="0">
                <a:latin typeface="Times New Roman"/>
                <a:cs typeface="Times New Roman"/>
              </a:rPr>
              <a:t>Critical</a:t>
            </a:r>
            <a:r>
              <a:rPr sz="3200" b="1" spc="15" dirty="0">
                <a:latin typeface="Times New Roman"/>
                <a:cs typeface="Times New Roman"/>
              </a:rPr>
              <a:t> </a:t>
            </a:r>
            <a:r>
              <a:rPr sz="3200" b="1" spc="-5" dirty="0">
                <a:latin typeface="Times New Roman"/>
                <a:cs typeface="Times New Roman"/>
              </a:rPr>
              <a:t>function</a:t>
            </a:r>
            <a:r>
              <a:rPr sz="3200" b="1" spc="25" dirty="0">
                <a:latin typeface="Times New Roman"/>
                <a:cs typeface="Times New Roman"/>
              </a:rPr>
              <a:t> </a:t>
            </a:r>
            <a:r>
              <a:rPr sz="3200" dirty="0">
                <a:latin typeface="Times New Roman"/>
                <a:cs typeface="Times New Roman"/>
              </a:rPr>
              <a:t>of</a:t>
            </a:r>
            <a:r>
              <a:rPr sz="3200" spc="-20" dirty="0">
                <a:latin typeface="Times New Roman"/>
                <a:cs typeface="Times New Roman"/>
              </a:rPr>
              <a:t> </a:t>
            </a:r>
            <a:r>
              <a:rPr sz="3200" spc="-5" dirty="0">
                <a:latin typeface="Times New Roman"/>
                <a:cs typeface="Times New Roman"/>
              </a:rPr>
              <a:t>any</a:t>
            </a:r>
            <a:r>
              <a:rPr sz="3200" dirty="0">
                <a:latin typeface="Times New Roman"/>
                <a:cs typeface="Times New Roman"/>
              </a:rPr>
              <a:t> </a:t>
            </a:r>
            <a:r>
              <a:rPr sz="3200" spc="-20" dirty="0">
                <a:latin typeface="Times New Roman"/>
                <a:cs typeface="Times New Roman"/>
              </a:rPr>
              <a:t>man-made</a:t>
            </a:r>
            <a:r>
              <a:rPr sz="3200" spc="130" dirty="0">
                <a:latin typeface="Times New Roman"/>
                <a:cs typeface="Times New Roman"/>
              </a:rPr>
              <a:t> </a:t>
            </a:r>
            <a:r>
              <a:rPr sz="3200" spc="-15" dirty="0">
                <a:latin typeface="Times New Roman"/>
                <a:cs typeface="Times New Roman"/>
              </a:rPr>
              <a:t>system.</a:t>
            </a:r>
            <a:endParaRPr sz="3200">
              <a:latin typeface="Times New Roman"/>
              <a:cs typeface="Times New Roman"/>
            </a:endParaRPr>
          </a:p>
          <a:p>
            <a:pPr marL="356870" marR="926465" indent="-344805">
              <a:lnSpc>
                <a:spcPct val="100000"/>
              </a:lnSpc>
              <a:spcBef>
                <a:spcPts val="770"/>
              </a:spcBef>
            </a:pPr>
            <a:r>
              <a:rPr sz="3200" spc="-5" dirty="0">
                <a:latin typeface="Times New Roman"/>
                <a:cs typeface="Times New Roman"/>
              </a:rPr>
              <a:t>It</a:t>
            </a:r>
            <a:r>
              <a:rPr sz="3200" dirty="0">
                <a:latin typeface="Times New Roman"/>
                <a:cs typeface="Times New Roman"/>
              </a:rPr>
              <a:t> </a:t>
            </a:r>
            <a:r>
              <a:rPr sz="3200" spc="-10" dirty="0">
                <a:latin typeface="Times New Roman"/>
                <a:cs typeface="Times New Roman"/>
              </a:rPr>
              <a:t>affects</a:t>
            </a:r>
            <a:r>
              <a:rPr sz="3200" spc="-30" dirty="0">
                <a:latin typeface="Times New Roman"/>
                <a:cs typeface="Times New Roman"/>
              </a:rPr>
              <a:t> </a:t>
            </a:r>
            <a:r>
              <a:rPr sz="3200" spc="-5" dirty="0">
                <a:latin typeface="Times New Roman"/>
                <a:cs typeface="Times New Roman"/>
              </a:rPr>
              <a:t>the</a:t>
            </a:r>
            <a:r>
              <a:rPr sz="3200" spc="25" dirty="0">
                <a:latin typeface="Times New Roman"/>
                <a:cs typeface="Times New Roman"/>
              </a:rPr>
              <a:t> </a:t>
            </a:r>
            <a:r>
              <a:rPr sz="3200" b="1" spc="-15" dirty="0">
                <a:latin typeface="Times New Roman"/>
                <a:cs typeface="Times New Roman"/>
              </a:rPr>
              <a:t>three</a:t>
            </a:r>
            <a:r>
              <a:rPr sz="3200" b="1" spc="5" dirty="0">
                <a:latin typeface="Times New Roman"/>
                <a:cs typeface="Times New Roman"/>
              </a:rPr>
              <a:t> </a:t>
            </a:r>
            <a:r>
              <a:rPr sz="3200" b="1" spc="-5" dirty="0">
                <a:latin typeface="Times New Roman"/>
                <a:cs typeface="Times New Roman"/>
              </a:rPr>
              <a:t>basic</a:t>
            </a:r>
            <a:r>
              <a:rPr sz="3200" b="1" spc="-10" dirty="0">
                <a:latin typeface="Times New Roman"/>
                <a:cs typeface="Times New Roman"/>
              </a:rPr>
              <a:t> </a:t>
            </a:r>
            <a:r>
              <a:rPr sz="3200" b="1" spc="-5" dirty="0">
                <a:latin typeface="Times New Roman"/>
                <a:cs typeface="Times New Roman"/>
              </a:rPr>
              <a:t>criteria</a:t>
            </a:r>
            <a:r>
              <a:rPr sz="3200" b="1" spc="65" dirty="0">
                <a:latin typeface="Times New Roman"/>
                <a:cs typeface="Times New Roman"/>
              </a:rPr>
              <a:t> </a:t>
            </a:r>
            <a:r>
              <a:rPr sz="3200" dirty="0">
                <a:latin typeface="Times New Roman"/>
                <a:cs typeface="Times New Roman"/>
              </a:rPr>
              <a:t>for</a:t>
            </a:r>
            <a:r>
              <a:rPr sz="3200" spc="-15" dirty="0">
                <a:latin typeface="Times New Roman"/>
                <a:cs typeface="Times New Roman"/>
              </a:rPr>
              <a:t> </a:t>
            </a:r>
            <a:r>
              <a:rPr sz="3200" spc="-5" dirty="0">
                <a:latin typeface="Times New Roman"/>
                <a:cs typeface="Times New Roman"/>
              </a:rPr>
              <a:t>the </a:t>
            </a:r>
            <a:r>
              <a:rPr sz="3200" spc="-785" dirty="0">
                <a:latin typeface="Times New Roman"/>
                <a:cs typeface="Times New Roman"/>
              </a:rPr>
              <a:t> </a:t>
            </a:r>
            <a:r>
              <a:rPr sz="3200" spc="-5" dirty="0">
                <a:latin typeface="Times New Roman"/>
                <a:cs typeface="Times New Roman"/>
              </a:rPr>
              <a:t>evaluation</a:t>
            </a:r>
            <a:r>
              <a:rPr sz="3200" dirty="0">
                <a:latin typeface="Times New Roman"/>
                <a:cs typeface="Times New Roman"/>
              </a:rPr>
              <a:t> </a:t>
            </a:r>
            <a:r>
              <a:rPr sz="3200" spc="-5" dirty="0">
                <a:latin typeface="Times New Roman"/>
                <a:cs typeface="Times New Roman"/>
              </a:rPr>
              <a:t>of</a:t>
            </a:r>
            <a:r>
              <a:rPr sz="3200" spc="-15" dirty="0">
                <a:latin typeface="Times New Roman"/>
                <a:cs typeface="Times New Roman"/>
              </a:rPr>
              <a:t> </a:t>
            </a:r>
            <a:r>
              <a:rPr sz="3200" spc="-5" dirty="0">
                <a:latin typeface="Times New Roman"/>
                <a:cs typeface="Times New Roman"/>
              </a:rPr>
              <a:t>a</a:t>
            </a:r>
            <a:r>
              <a:rPr sz="3200" spc="5" dirty="0">
                <a:latin typeface="Times New Roman"/>
                <a:cs typeface="Times New Roman"/>
              </a:rPr>
              <a:t> </a:t>
            </a:r>
            <a:r>
              <a:rPr sz="3200" spc="-5" dirty="0">
                <a:latin typeface="Times New Roman"/>
                <a:cs typeface="Times New Roman"/>
              </a:rPr>
              <a:t>system</a:t>
            </a:r>
            <a:r>
              <a:rPr sz="3200" spc="20" dirty="0">
                <a:latin typeface="Times New Roman"/>
                <a:cs typeface="Times New Roman"/>
              </a:rPr>
              <a:t> </a:t>
            </a:r>
            <a:r>
              <a:rPr sz="3200" spc="-5" dirty="0">
                <a:latin typeface="Times New Roman"/>
                <a:cs typeface="Times New Roman"/>
              </a:rPr>
              <a:t>like:</a:t>
            </a:r>
            <a:endParaRPr sz="3200">
              <a:latin typeface="Times New Roman"/>
              <a:cs typeface="Times New Roman"/>
            </a:endParaRPr>
          </a:p>
          <a:p>
            <a:pPr marL="356870" indent="-344805">
              <a:lnSpc>
                <a:spcPct val="100000"/>
              </a:lnSpc>
              <a:spcBef>
                <a:spcPts val="775"/>
              </a:spcBef>
              <a:buFont typeface="Arial MT"/>
              <a:buChar char="•"/>
              <a:tabLst>
                <a:tab pos="356870" algn="l"/>
                <a:tab pos="357505" algn="l"/>
              </a:tabLst>
            </a:pPr>
            <a:r>
              <a:rPr sz="3200" spc="-20" dirty="0">
                <a:latin typeface="Times New Roman"/>
                <a:cs typeface="Times New Roman"/>
              </a:rPr>
              <a:t>Functionality.</a:t>
            </a:r>
            <a:endParaRPr sz="3200">
              <a:latin typeface="Times New Roman"/>
              <a:cs typeface="Times New Roman"/>
            </a:endParaRPr>
          </a:p>
          <a:p>
            <a:pPr marL="457200" indent="-445134">
              <a:lnSpc>
                <a:spcPct val="100000"/>
              </a:lnSpc>
              <a:spcBef>
                <a:spcPts val="765"/>
              </a:spcBef>
              <a:buFont typeface="Arial MT"/>
              <a:buChar char="•"/>
              <a:tabLst>
                <a:tab pos="457200" algn="l"/>
                <a:tab pos="457834" algn="l"/>
              </a:tabLst>
            </a:pPr>
            <a:r>
              <a:rPr sz="3200" spc="-10" dirty="0">
                <a:latin typeface="Times New Roman"/>
                <a:cs typeface="Times New Roman"/>
              </a:rPr>
              <a:t>Performance.</a:t>
            </a:r>
            <a:endParaRPr sz="3200">
              <a:latin typeface="Times New Roman"/>
              <a:cs typeface="Times New Roman"/>
            </a:endParaRPr>
          </a:p>
          <a:p>
            <a:pPr marL="457200" indent="-445134">
              <a:lnSpc>
                <a:spcPct val="100000"/>
              </a:lnSpc>
              <a:spcBef>
                <a:spcPts val="775"/>
              </a:spcBef>
              <a:buFont typeface="Arial MT"/>
              <a:buChar char="•"/>
              <a:tabLst>
                <a:tab pos="457200" algn="l"/>
                <a:tab pos="457834" algn="l"/>
              </a:tabLst>
            </a:pPr>
            <a:r>
              <a:rPr sz="3200" spc="-5" dirty="0">
                <a:latin typeface="Times New Roman"/>
                <a:cs typeface="Times New Roman"/>
              </a:rPr>
              <a:t>Cost.</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763FDE15-D95A-41AE-82BC-73D3EE0CC46D}"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91</a:t>
            </a:fld>
            <a:endParaRPr lang="en-IN" dirty="0"/>
          </a:p>
        </p:txBody>
      </p:sp>
    </p:spTree>
    <p:extLst>
      <p:ext uri="{BB962C8B-B14F-4D97-AF65-F5344CB8AC3E}">
        <p14:creationId xmlns:p14="http://schemas.microsoft.com/office/powerpoint/2010/main" val="1308031965"/>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1294" y="480441"/>
            <a:ext cx="2661285" cy="695325"/>
          </a:xfrm>
          <a:prstGeom prst="rect">
            <a:avLst/>
          </a:prstGeom>
        </p:spPr>
        <p:txBody>
          <a:bodyPr vert="horz" wrap="square" lIns="0" tIns="11430" rIns="0" bIns="0" rtlCol="0">
            <a:spAutoFit/>
          </a:bodyPr>
          <a:lstStyle/>
          <a:p>
            <a:pPr marL="12700">
              <a:lnSpc>
                <a:spcPct val="100000"/>
              </a:lnSpc>
              <a:spcBef>
                <a:spcPts val="90"/>
              </a:spcBef>
            </a:pPr>
            <a:r>
              <a:rPr sz="4400" spc="-5" dirty="0"/>
              <a:t>Schedu</a:t>
            </a:r>
            <a:r>
              <a:rPr sz="4400" dirty="0"/>
              <a:t>l</a:t>
            </a:r>
            <a:r>
              <a:rPr sz="4400" spc="-5" dirty="0"/>
              <a:t>ing</a:t>
            </a:r>
            <a:endParaRPr sz="4400"/>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72844"/>
            <a:ext cx="8040370" cy="4318000"/>
          </a:xfrm>
          <a:prstGeom prst="rect">
            <a:avLst/>
          </a:prstGeom>
        </p:spPr>
        <p:txBody>
          <a:bodyPr vert="horz" wrap="square" lIns="0" tIns="60325" rIns="0" bIns="0" rtlCol="0">
            <a:spAutoFit/>
          </a:bodyPr>
          <a:lstStyle/>
          <a:p>
            <a:pPr marL="356870" marR="5080" indent="-344805">
              <a:lnSpc>
                <a:spcPct val="90000"/>
              </a:lnSpc>
              <a:spcBef>
                <a:spcPts val="475"/>
              </a:spcBef>
              <a:buFont typeface="Arial MT"/>
              <a:buChar char="•"/>
              <a:tabLst>
                <a:tab pos="356870" algn="l"/>
                <a:tab pos="357505" algn="l"/>
              </a:tabLst>
            </a:pPr>
            <a:r>
              <a:rPr sz="3200" b="1" spc="-5" dirty="0">
                <a:latin typeface="Times New Roman"/>
                <a:cs typeface="Times New Roman"/>
              </a:rPr>
              <a:t>Scheduling</a:t>
            </a:r>
            <a:r>
              <a:rPr sz="3200" b="1" spc="25" dirty="0">
                <a:latin typeface="Times New Roman"/>
                <a:cs typeface="Times New Roman"/>
              </a:rPr>
              <a:t> </a:t>
            </a:r>
            <a:r>
              <a:rPr sz="3200" spc="-5" dirty="0">
                <a:latin typeface="Times New Roman"/>
                <a:cs typeface="Times New Roman"/>
              </a:rPr>
              <a:t>in</a:t>
            </a:r>
            <a:r>
              <a:rPr sz="3200" spc="-25" dirty="0">
                <a:latin typeface="Times New Roman"/>
                <a:cs typeface="Times New Roman"/>
              </a:rPr>
              <a:t> </a:t>
            </a:r>
            <a:r>
              <a:rPr sz="3200" spc="-5" dirty="0">
                <a:latin typeface="Times New Roman"/>
                <a:cs typeface="Times New Roman"/>
              </a:rPr>
              <a:t>a</a:t>
            </a:r>
            <a:r>
              <a:rPr sz="3200" spc="10" dirty="0">
                <a:latin typeface="Times New Roman"/>
                <a:cs typeface="Times New Roman"/>
              </a:rPr>
              <a:t> </a:t>
            </a:r>
            <a:r>
              <a:rPr sz="3200" spc="-10" dirty="0">
                <a:latin typeface="Times New Roman"/>
                <a:cs typeface="Times New Roman"/>
              </a:rPr>
              <a:t>computing</a:t>
            </a:r>
            <a:r>
              <a:rPr sz="3200" spc="45" dirty="0">
                <a:latin typeface="Times New Roman"/>
                <a:cs typeface="Times New Roman"/>
              </a:rPr>
              <a:t> </a:t>
            </a:r>
            <a:r>
              <a:rPr sz="3200" spc="-5" dirty="0">
                <a:latin typeface="Times New Roman"/>
                <a:cs typeface="Times New Roman"/>
              </a:rPr>
              <a:t>system</a:t>
            </a:r>
            <a:r>
              <a:rPr sz="3200" spc="30" dirty="0">
                <a:latin typeface="Times New Roman"/>
                <a:cs typeface="Times New Roman"/>
              </a:rPr>
              <a:t> </a:t>
            </a:r>
            <a:r>
              <a:rPr sz="3200" spc="-5" dirty="0">
                <a:latin typeface="Times New Roman"/>
                <a:cs typeface="Times New Roman"/>
              </a:rPr>
              <a:t>deciding </a:t>
            </a:r>
            <a:r>
              <a:rPr sz="3200" dirty="0">
                <a:latin typeface="Times New Roman"/>
                <a:cs typeface="Times New Roman"/>
              </a:rPr>
              <a:t> </a:t>
            </a:r>
            <a:r>
              <a:rPr sz="3200" spc="-5" dirty="0">
                <a:latin typeface="Times New Roman"/>
                <a:cs typeface="Times New Roman"/>
              </a:rPr>
              <a:t>how</a:t>
            </a:r>
            <a:r>
              <a:rPr sz="3200" spc="-10" dirty="0">
                <a:latin typeface="Times New Roman"/>
                <a:cs typeface="Times New Roman"/>
              </a:rPr>
              <a:t> </a:t>
            </a:r>
            <a:r>
              <a:rPr sz="3200" spc="-5" dirty="0">
                <a:latin typeface="Times New Roman"/>
                <a:cs typeface="Times New Roman"/>
              </a:rPr>
              <a:t>to allocate</a:t>
            </a:r>
            <a:r>
              <a:rPr sz="3200" spc="10" dirty="0">
                <a:latin typeface="Times New Roman"/>
                <a:cs typeface="Times New Roman"/>
              </a:rPr>
              <a:t> </a:t>
            </a:r>
            <a:r>
              <a:rPr sz="3200" spc="-5" dirty="0">
                <a:latin typeface="Times New Roman"/>
                <a:cs typeface="Times New Roman"/>
              </a:rPr>
              <a:t>resources</a:t>
            </a:r>
            <a:r>
              <a:rPr sz="3200" spc="25" dirty="0">
                <a:latin typeface="Times New Roman"/>
                <a:cs typeface="Times New Roman"/>
              </a:rPr>
              <a:t> </a:t>
            </a:r>
            <a:r>
              <a:rPr sz="3200" spc="-5" dirty="0">
                <a:latin typeface="Times New Roman"/>
                <a:cs typeface="Times New Roman"/>
              </a:rPr>
              <a:t>of</a:t>
            </a:r>
            <a:r>
              <a:rPr sz="3200" spc="-20" dirty="0">
                <a:latin typeface="Times New Roman"/>
                <a:cs typeface="Times New Roman"/>
              </a:rPr>
              <a:t> </a:t>
            </a:r>
            <a:r>
              <a:rPr sz="3200" spc="-5" dirty="0">
                <a:latin typeface="Times New Roman"/>
                <a:cs typeface="Times New Roman"/>
              </a:rPr>
              <a:t>a</a:t>
            </a:r>
            <a:r>
              <a:rPr sz="3200" spc="55" dirty="0">
                <a:latin typeface="Times New Roman"/>
                <a:cs typeface="Times New Roman"/>
              </a:rPr>
              <a:t> </a:t>
            </a:r>
            <a:r>
              <a:rPr sz="3200" spc="-15" dirty="0">
                <a:latin typeface="Times New Roman"/>
                <a:cs typeface="Times New Roman"/>
              </a:rPr>
              <a:t>system,</a:t>
            </a:r>
            <a:r>
              <a:rPr sz="3200" spc="70" dirty="0">
                <a:latin typeface="Times New Roman"/>
                <a:cs typeface="Times New Roman"/>
              </a:rPr>
              <a:t> </a:t>
            </a:r>
            <a:r>
              <a:rPr sz="3200" dirty="0">
                <a:latin typeface="Times New Roman"/>
                <a:cs typeface="Times New Roman"/>
              </a:rPr>
              <a:t>such</a:t>
            </a:r>
            <a:r>
              <a:rPr sz="3200" spc="20" dirty="0">
                <a:latin typeface="Times New Roman"/>
                <a:cs typeface="Times New Roman"/>
              </a:rPr>
              <a:t> </a:t>
            </a:r>
            <a:r>
              <a:rPr sz="3200" spc="-5" dirty="0">
                <a:latin typeface="Times New Roman"/>
                <a:cs typeface="Times New Roman"/>
              </a:rPr>
              <a:t>as </a:t>
            </a:r>
            <a:r>
              <a:rPr sz="3200" dirty="0">
                <a:latin typeface="Times New Roman"/>
                <a:cs typeface="Times New Roman"/>
              </a:rPr>
              <a:t> </a:t>
            </a:r>
            <a:r>
              <a:rPr sz="3200" spc="-5" dirty="0">
                <a:latin typeface="Times New Roman"/>
                <a:cs typeface="Times New Roman"/>
              </a:rPr>
              <a:t>CPU</a:t>
            </a:r>
            <a:r>
              <a:rPr sz="3200" spc="10" dirty="0">
                <a:latin typeface="Times New Roman"/>
                <a:cs typeface="Times New Roman"/>
              </a:rPr>
              <a:t> </a:t>
            </a:r>
            <a:r>
              <a:rPr sz="3200" spc="-10" dirty="0">
                <a:latin typeface="Times New Roman"/>
                <a:cs typeface="Times New Roman"/>
              </a:rPr>
              <a:t>cycles,</a:t>
            </a:r>
            <a:r>
              <a:rPr sz="3200" spc="30" dirty="0">
                <a:latin typeface="Times New Roman"/>
                <a:cs typeface="Times New Roman"/>
              </a:rPr>
              <a:t> </a:t>
            </a:r>
            <a:r>
              <a:rPr sz="3200" spc="-50" dirty="0">
                <a:latin typeface="Times New Roman"/>
                <a:cs typeface="Times New Roman"/>
              </a:rPr>
              <a:t>memory,</a:t>
            </a:r>
            <a:r>
              <a:rPr sz="3200" spc="130" dirty="0">
                <a:latin typeface="Times New Roman"/>
                <a:cs typeface="Times New Roman"/>
              </a:rPr>
              <a:t> </a:t>
            </a:r>
            <a:r>
              <a:rPr sz="3200" spc="-5" dirty="0">
                <a:latin typeface="Times New Roman"/>
                <a:cs typeface="Times New Roman"/>
              </a:rPr>
              <a:t>secondary</a:t>
            </a:r>
            <a:r>
              <a:rPr sz="3200" dirty="0">
                <a:latin typeface="Times New Roman"/>
                <a:cs typeface="Times New Roman"/>
              </a:rPr>
              <a:t> </a:t>
            </a:r>
            <a:r>
              <a:rPr sz="3200" spc="-5" dirty="0">
                <a:latin typeface="Times New Roman"/>
                <a:cs typeface="Times New Roman"/>
              </a:rPr>
              <a:t>storage</a:t>
            </a:r>
            <a:r>
              <a:rPr sz="3200" spc="10" dirty="0">
                <a:latin typeface="Times New Roman"/>
                <a:cs typeface="Times New Roman"/>
              </a:rPr>
              <a:t> </a:t>
            </a:r>
            <a:r>
              <a:rPr sz="3200" spc="-5" dirty="0">
                <a:latin typeface="Times New Roman"/>
                <a:cs typeface="Times New Roman"/>
              </a:rPr>
              <a:t>space, </a:t>
            </a:r>
            <a:r>
              <a:rPr sz="3200" spc="-785" dirty="0">
                <a:latin typeface="Times New Roman"/>
                <a:cs typeface="Times New Roman"/>
              </a:rPr>
              <a:t> </a:t>
            </a:r>
            <a:r>
              <a:rPr sz="3200" spc="-5" dirty="0">
                <a:latin typeface="Times New Roman"/>
                <a:cs typeface="Times New Roman"/>
              </a:rPr>
              <a:t>I/O and</a:t>
            </a:r>
            <a:r>
              <a:rPr sz="3200" spc="10" dirty="0">
                <a:latin typeface="Times New Roman"/>
                <a:cs typeface="Times New Roman"/>
              </a:rPr>
              <a:t> </a:t>
            </a:r>
            <a:r>
              <a:rPr sz="3200" spc="-5" dirty="0">
                <a:latin typeface="Times New Roman"/>
                <a:cs typeface="Times New Roman"/>
              </a:rPr>
              <a:t>network</a:t>
            </a:r>
            <a:r>
              <a:rPr sz="3200" spc="-10" dirty="0">
                <a:latin typeface="Times New Roman"/>
                <a:cs typeface="Times New Roman"/>
              </a:rPr>
              <a:t> </a:t>
            </a:r>
            <a:r>
              <a:rPr sz="3200" dirty="0">
                <a:latin typeface="Times New Roman"/>
                <a:cs typeface="Times New Roman"/>
              </a:rPr>
              <a:t>bandwidth,</a:t>
            </a:r>
            <a:r>
              <a:rPr sz="3200" spc="-15" dirty="0">
                <a:latin typeface="Times New Roman"/>
                <a:cs typeface="Times New Roman"/>
              </a:rPr>
              <a:t> </a:t>
            </a:r>
            <a:r>
              <a:rPr sz="3200" spc="-5" dirty="0">
                <a:latin typeface="Times New Roman"/>
                <a:cs typeface="Times New Roman"/>
              </a:rPr>
              <a:t>between</a:t>
            </a:r>
            <a:r>
              <a:rPr sz="3200" spc="10" dirty="0">
                <a:latin typeface="Times New Roman"/>
                <a:cs typeface="Times New Roman"/>
              </a:rPr>
              <a:t> </a:t>
            </a:r>
            <a:r>
              <a:rPr sz="3200" spc="-5" dirty="0">
                <a:latin typeface="Times New Roman"/>
                <a:cs typeface="Times New Roman"/>
              </a:rPr>
              <a:t>users</a:t>
            </a:r>
            <a:r>
              <a:rPr sz="3200" spc="10" dirty="0">
                <a:latin typeface="Times New Roman"/>
                <a:cs typeface="Times New Roman"/>
              </a:rPr>
              <a:t> </a:t>
            </a:r>
            <a:r>
              <a:rPr sz="3200" spc="-5" dirty="0">
                <a:latin typeface="Times New Roman"/>
                <a:cs typeface="Times New Roman"/>
              </a:rPr>
              <a:t>and </a:t>
            </a:r>
            <a:r>
              <a:rPr sz="3200" spc="-785" dirty="0">
                <a:latin typeface="Times New Roman"/>
                <a:cs typeface="Times New Roman"/>
              </a:rPr>
              <a:t> </a:t>
            </a:r>
            <a:r>
              <a:rPr sz="3200" spc="-5" dirty="0">
                <a:latin typeface="Times New Roman"/>
                <a:cs typeface="Times New Roman"/>
              </a:rPr>
              <a:t>tasks.</a:t>
            </a:r>
            <a:endParaRPr sz="3200">
              <a:latin typeface="Times New Roman"/>
              <a:cs typeface="Times New Roman"/>
            </a:endParaRPr>
          </a:p>
          <a:p>
            <a:pPr marL="356870" marR="1679575" indent="-344805">
              <a:lnSpc>
                <a:spcPts val="3460"/>
              </a:lnSpc>
              <a:spcBef>
                <a:spcPts val="820"/>
              </a:spcBef>
            </a:pPr>
            <a:r>
              <a:rPr sz="3200" b="1" spc="-5" dirty="0">
                <a:latin typeface="Times New Roman"/>
                <a:cs typeface="Times New Roman"/>
              </a:rPr>
              <a:t>Policies</a:t>
            </a:r>
            <a:r>
              <a:rPr sz="3200" b="1" spc="5" dirty="0">
                <a:latin typeface="Times New Roman"/>
                <a:cs typeface="Times New Roman"/>
              </a:rPr>
              <a:t> </a:t>
            </a:r>
            <a:r>
              <a:rPr sz="3200" b="1" spc="-5" dirty="0">
                <a:latin typeface="Times New Roman"/>
                <a:cs typeface="Times New Roman"/>
              </a:rPr>
              <a:t>and</a:t>
            </a:r>
            <a:r>
              <a:rPr sz="3200" b="1" spc="-10" dirty="0">
                <a:latin typeface="Times New Roman"/>
                <a:cs typeface="Times New Roman"/>
              </a:rPr>
              <a:t> </a:t>
            </a:r>
            <a:r>
              <a:rPr sz="3200" b="1" spc="-15" dirty="0">
                <a:latin typeface="Times New Roman"/>
                <a:cs typeface="Times New Roman"/>
              </a:rPr>
              <a:t>mechanisms</a:t>
            </a:r>
            <a:r>
              <a:rPr sz="3200" b="1" spc="130" dirty="0">
                <a:latin typeface="Times New Roman"/>
                <a:cs typeface="Times New Roman"/>
              </a:rPr>
              <a:t> </a:t>
            </a:r>
            <a:r>
              <a:rPr sz="3200" dirty="0">
                <a:latin typeface="Times New Roman"/>
                <a:cs typeface="Times New Roman"/>
              </a:rPr>
              <a:t>for</a:t>
            </a:r>
            <a:r>
              <a:rPr sz="3200" spc="-45" dirty="0">
                <a:latin typeface="Times New Roman"/>
                <a:cs typeface="Times New Roman"/>
              </a:rPr>
              <a:t> </a:t>
            </a:r>
            <a:r>
              <a:rPr sz="3200" spc="-5" dirty="0">
                <a:latin typeface="Times New Roman"/>
                <a:cs typeface="Times New Roman"/>
              </a:rPr>
              <a:t>resource </a:t>
            </a:r>
            <a:r>
              <a:rPr sz="3200" spc="-785" dirty="0">
                <a:latin typeface="Times New Roman"/>
                <a:cs typeface="Times New Roman"/>
              </a:rPr>
              <a:t> </a:t>
            </a:r>
            <a:r>
              <a:rPr sz="3200" spc="-5" dirty="0">
                <a:latin typeface="Times New Roman"/>
                <a:cs typeface="Times New Roman"/>
              </a:rPr>
              <a:t>allocation.</a:t>
            </a:r>
            <a:endParaRPr sz="3200">
              <a:latin typeface="Times New Roman"/>
              <a:cs typeface="Times New Roman"/>
            </a:endParaRPr>
          </a:p>
          <a:p>
            <a:pPr marL="356870" indent="-344805">
              <a:lnSpc>
                <a:spcPct val="100000"/>
              </a:lnSpc>
              <a:spcBef>
                <a:spcPts val="330"/>
              </a:spcBef>
              <a:buFont typeface="Arial MT"/>
              <a:buChar char="•"/>
              <a:tabLst>
                <a:tab pos="356870" algn="l"/>
                <a:tab pos="357505" algn="l"/>
              </a:tabLst>
            </a:pPr>
            <a:r>
              <a:rPr sz="3200" spc="-5" dirty="0">
                <a:latin typeface="Times New Roman"/>
                <a:cs typeface="Times New Roman"/>
              </a:rPr>
              <a:t>Policy:</a:t>
            </a:r>
            <a:r>
              <a:rPr sz="3200" spc="5" dirty="0">
                <a:latin typeface="Times New Roman"/>
                <a:cs typeface="Times New Roman"/>
              </a:rPr>
              <a:t> </a:t>
            </a:r>
            <a:r>
              <a:rPr sz="3200" spc="-5" dirty="0">
                <a:latin typeface="Times New Roman"/>
                <a:cs typeface="Times New Roman"/>
              </a:rPr>
              <a:t>principles </a:t>
            </a:r>
            <a:r>
              <a:rPr sz="3200" dirty="0">
                <a:latin typeface="Times New Roman"/>
                <a:cs typeface="Times New Roman"/>
              </a:rPr>
              <a:t>guiding</a:t>
            </a:r>
            <a:r>
              <a:rPr sz="3200" spc="-35" dirty="0">
                <a:latin typeface="Times New Roman"/>
                <a:cs typeface="Times New Roman"/>
              </a:rPr>
              <a:t> </a:t>
            </a:r>
            <a:r>
              <a:rPr sz="3200" spc="-5" dirty="0">
                <a:latin typeface="Times New Roman"/>
                <a:cs typeface="Times New Roman"/>
              </a:rPr>
              <a:t>decisions.</a:t>
            </a:r>
            <a:endParaRPr sz="3200">
              <a:latin typeface="Times New Roman"/>
              <a:cs typeface="Times New Roman"/>
            </a:endParaRPr>
          </a:p>
          <a:p>
            <a:pPr marL="356870" indent="-344805">
              <a:lnSpc>
                <a:spcPct val="100000"/>
              </a:lnSpc>
              <a:spcBef>
                <a:spcPts val="385"/>
              </a:spcBef>
              <a:buFont typeface="Arial MT"/>
              <a:buChar char="•"/>
              <a:tabLst>
                <a:tab pos="356870" algn="l"/>
                <a:tab pos="357505" algn="l"/>
              </a:tabLst>
            </a:pPr>
            <a:r>
              <a:rPr sz="3200" spc="-10" dirty="0">
                <a:latin typeface="Times New Roman"/>
                <a:cs typeface="Times New Roman"/>
              </a:rPr>
              <a:t>Mechanisms:</a:t>
            </a:r>
            <a:r>
              <a:rPr sz="3200" spc="8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20" dirty="0">
                <a:latin typeface="Times New Roman"/>
                <a:cs typeface="Times New Roman"/>
              </a:rPr>
              <a:t>means</a:t>
            </a:r>
            <a:r>
              <a:rPr sz="3200" spc="65" dirty="0">
                <a:latin typeface="Times New Roman"/>
                <a:cs typeface="Times New Roman"/>
              </a:rPr>
              <a:t> </a:t>
            </a:r>
            <a:r>
              <a:rPr sz="3200" spc="-5" dirty="0">
                <a:latin typeface="Times New Roman"/>
                <a:cs typeface="Times New Roman"/>
              </a:rPr>
              <a:t>to</a:t>
            </a:r>
            <a:r>
              <a:rPr sz="3200" spc="5" dirty="0">
                <a:latin typeface="Times New Roman"/>
                <a:cs typeface="Times New Roman"/>
              </a:rPr>
              <a:t> </a:t>
            </a:r>
            <a:r>
              <a:rPr sz="3200" spc="-15" dirty="0">
                <a:latin typeface="Times New Roman"/>
                <a:cs typeface="Times New Roman"/>
              </a:rPr>
              <a:t>implement</a:t>
            </a:r>
            <a:r>
              <a:rPr sz="3200" spc="105" dirty="0">
                <a:latin typeface="Times New Roman"/>
                <a:cs typeface="Times New Roman"/>
              </a:rPr>
              <a:t> </a:t>
            </a:r>
            <a:r>
              <a:rPr sz="3200" spc="-5" dirty="0">
                <a:latin typeface="Times New Roman"/>
                <a:cs typeface="Times New Roman"/>
              </a:rPr>
              <a:t>policies</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E1E4BDFE-CA28-4E27-B508-751B1219B956}"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92</a:t>
            </a:fld>
            <a:endParaRPr lang="en-IN" dirty="0"/>
          </a:p>
        </p:txBody>
      </p:sp>
    </p:spTree>
    <p:extLst>
      <p:ext uri="{BB962C8B-B14F-4D97-AF65-F5344CB8AC3E}">
        <p14:creationId xmlns:p14="http://schemas.microsoft.com/office/powerpoint/2010/main" val="1461795109"/>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1227" y="-64195"/>
            <a:ext cx="7726680" cy="512445"/>
          </a:xfrm>
          <a:prstGeom prst="rect">
            <a:avLst/>
          </a:prstGeom>
        </p:spPr>
        <p:txBody>
          <a:bodyPr vert="horz" wrap="square" lIns="0" tIns="12065" rIns="0" bIns="0" rtlCol="0">
            <a:spAutoFit/>
          </a:bodyPr>
          <a:lstStyle/>
          <a:p>
            <a:pPr marL="12700">
              <a:lnSpc>
                <a:spcPct val="100000"/>
              </a:lnSpc>
              <a:spcBef>
                <a:spcPts val="95"/>
              </a:spcBef>
            </a:pPr>
            <a:r>
              <a:rPr sz="3200" b="1" spc="-5" dirty="0"/>
              <a:t>Cloud</a:t>
            </a:r>
            <a:r>
              <a:rPr sz="3200" b="1" dirty="0"/>
              <a:t> </a:t>
            </a:r>
            <a:r>
              <a:rPr sz="3200" b="1" spc="-20" dirty="0"/>
              <a:t>resource</a:t>
            </a:r>
            <a:r>
              <a:rPr sz="3200" b="1" spc="15" dirty="0"/>
              <a:t> </a:t>
            </a:r>
            <a:r>
              <a:rPr sz="3200" b="1" spc="-15" dirty="0"/>
              <a:t>management</a:t>
            </a:r>
            <a:r>
              <a:rPr sz="3200" b="1" spc="80" dirty="0"/>
              <a:t> </a:t>
            </a:r>
            <a:r>
              <a:rPr sz="3200" b="1" spc="-10" dirty="0"/>
              <a:t>(CRM)</a:t>
            </a:r>
            <a:r>
              <a:rPr sz="3200" b="1" spc="40" dirty="0"/>
              <a:t> </a:t>
            </a:r>
            <a:r>
              <a:rPr sz="3200" b="1" spc="-5" dirty="0"/>
              <a:t>policies</a:t>
            </a:r>
            <a:endParaRPr sz="3200" b="1" dirty="0"/>
          </a:p>
        </p:txBody>
      </p:sp>
      <p:sp>
        <p:nvSpPr>
          <p:cNvPr id="7" name="object 7"/>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637359" y="393738"/>
            <a:ext cx="8077834" cy="762260"/>
          </a:xfrm>
          <a:prstGeom prst="rect">
            <a:avLst/>
          </a:prstGeom>
        </p:spPr>
        <p:txBody>
          <a:bodyPr vert="horz" wrap="square" lIns="0" tIns="96520" rIns="0" bIns="0" rtlCol="0">
            <a:spAutoFit/>
          </a:bodyPr>
          <a:lstStyle/>
          <a:p>
            <a:pPr marL="12065" marR="5080" algn="just">
              <a:lnSpc>
                <a:spcPct val="80000"/>
              </a:lnSpc>
              <a:spcBef>
                <a:spcPts val="760"/>
              </a:spcBef>
              <a:tabLst>
                <a:tab pos="357505" algn="l"/>
              </a:tabLst>
            </a:pPr>
            <a:r>
              <a:rPr sz="2700" spc="5" dirty="0">
                <a:latin typeface="Times New Roman"/>
                <a:cs typeface="Times New Roman"/>
              </a:rPr>
              <a:t>1.</a:t>
            </a:r>
            <a:r>
              <a:rPr sz="2700" spc="10" dirty="0">
                <a:latin typeface="Times New Roman"/>
                <a:cs typeface="Times New Roman"/>
              </a:rPr>
              <a:t> </a:t>
            </a:r>
            <a:r>
              <a:rPr sz="2700" b="1" spc="-5" dirty="0">
                <a:latin typeface="Times New Roman"/>
                <a:cs typeface="Times New Roman"/>
              </a:rPr>
              <a:t>Admission</a:t>
            </a:r>
            <a:r>
              <a:rPr sz="2700" b="1" dirty="0">
                <a:latin typeface="Times New Roman"/>
                <a:cs typeface="Times New Roman"/>
              </a:rPr>
              <a:t> </a:t>
            </a:r>
            <a:r>
              <a:rPr sz="2700" b="1" spc="-10" dirty="0">
                <a:latin typeface="Times New Roman"/>
                <a:cs typeface="Times New Roman"/>
              </a:rPr>
              <a:t>control:</a:t>
            </a:r>
            <a:r>
              <a:rPr sz="2700" b="1" spc="-5" dirty="0">
                <a:latin typeface="Times New Roman"/>
                <a:cs typeface="Times New Roman"/>
              </a:rPr>
              <a:t> </a:t>
            </a:r>
            <a:r>
              <a:rPr sz="2700" dirty="0">
                <a:latin typeface="Times New Roman"/>
                <a:cs typeface="Times New Roman"/>
              </a:rPr>
              <a:t>prevent</a:t>
            </a:r>
            <a:r>
              <a:rPr sz="2700" spc="5" dirty="0">
                <a:latin typeface="Times New Roman"/>
                <a:cs typeface="Times New Roman"/>
              </a:rPr>
              <a:t> </a:t>
            </a:r>
            <a:r>
              <a:rPr sz="2700" dirty="0">
                <a:latin typeface="Times New Roman"/>
                <a:cs typeface="Times New Roman"/>
              </a:rPr>
              <a:t>the</a:t>
            </a:r>
            <a:r>
              <a:rPr sz="2700" spc="5" dirty="0">
                <a:latin typeface="Times New Roman"/>
                <a:cs typeface="Times New Roman"/>
              </a:rPr>
              <a:t> </a:t>
            </a:r>
            <a:r>
              <a:rPr sz="2700" spc="-5" dirty="0">
                <a:latin typeface="Times New Roman"/>
                <a:cs typeface="Times New Roman"/>
              </a:rPr>
              <a:t>system</a:t>
            </a:r>
            <a:r>
              <a:rPr sz="2700" dirty="0">
                <a:latin typeface="Times New Roman"/>
                <a:cs typeface="Times New Roman"/>
              </a:rPr>
              <a:t> from </a:t>
            </a:r>
            <a:r>
              <a:rPr sz="2700" spc="5" dirty="0">
                <a:latin typeface="Times New Roman"/>
                <a:cs typeface="Times New Roman"/>
              </a:rPr>
              <a:t> </a:t>
            </a:r>
            <a:r>
              <a:rPr sz="2700" spc="-5" dirty="0">
                <a:latin typeface="Times New Roman"/>
                <a:cs typeface="Times New Roman"/>
              </a:rPr>
              <a:t>accepting</a:t>
            </a:r>
            <a:r>
              <a:rPr sz="2700" dirty="0">
                <a:latin typeface="Times New Roman"/>
                <a:cs typeface="Times New Roman"/>
              </a:rPr>
              <a:t> </a:t>
            </a:r>
            <a:r>
              <a:rPr sz="2700" spc="-5" dirty="0">
                <a:latin typeface="Times New Roman"/>
                <a:cs typeface="Times New Roman"/>
              </a:rPr>
              <a:t>workload</a:t>
            </a:r>
            <a:r>
              <a:rPr sz="2700" dirty="0">
                <a:latin typeface="Times New Roman"/>
                <a:cs typeface="Times New Roman"/>
              </a:rPr>
              <a:t> </a:t>
            </a:r>
            <a:r>
              <a:rPr sz="2700" spc="-15" dirty="0">
                <a:latin typeface="Times New Roman"/>
                <a:cs typeface="Times New Roman"/>
              </a:rPr>
              <a:t>in</a:t>
            </a:r>
            <a:r>
              <a:rPr sz="2700" spc="-10" dirty="0">
                <a:latin typeface="Times New Roman"/>
                <a:cs typeface="Times New Roman"/>
              </a:rPr>
              <a:t> </a:t>
            </a:r>
            <a:r>
              <a:rPr sz="2700" spc="-5" dirty="0">
                <a:latin typeface="Times New Roman"/>
                <a:cs typeface="Times New Roman"/>
              </a:rPr>
              <a:t>violation </a:t>
            </a:r>
            <a:r>
              <a:rPr sz="2700" spc="10" dirty="0">
                <a:latin typeface="Times New Roman"/>
                <a:cs typeface="Times New Roman"/>
              </a:rPr>
              <a:t>of </a:t>
            </a:r>
            <a:r>
              <a:rPr sz="2700" dirty="0">
                <a:latin typeface="Times New Roman"/>
                <a:cs typeface="Times New Roman"/>
              </a:rPr>
              <a:t>high-level system </a:t>
            </a:r>
            <a:r>
              <a:rPr sz="2700" spc="5" dirty="0">
                <a:latin typeface="Times New Roman"/>
                <a:cs typeface="Times New Roman"/>
              </a:rPr>
              <a:t> </a:t>
            </a:r>
            <a:r>
              <a:rPr sz="2700" dirty="0">
                <a:latin typeface="Times New Roman"/>
                <a:cs typeface="Times New Roman"/>
              </a:rPr>
              <a:t>policies.</a:t>
            </a:r>
          </a:p>
        </p:txBody>
      </p:sp>
      <p:sp>
        <p:nvSpPr>
          <p:cNvPr id="5" name="object 5"/>
          <p:cNvSpPr txBox="1"/>
          <p:nvPr/>
        </p:nvSpPr>
        <p:spPr>
          <a:xfrm>
            <a:off x="637359" y="1182100"/>
            <a:ext cx="7424420" cy="861133"/>
          </a:xfrm>
          <a:prstGeom prst="rect">
            <a:avLst/>
          </a:prstGeom>
        </p:spPr>
        <p:txBody>
          <a:bodyPr vert="horz" wrap="square" lIns="0" tIns="14605" rIns="0" bIns="0" rtlCol="0">
            <a:spAutoFit/>
          </a:bodyPr>
          <a:lstStyle/>
          <a:p>
            <a:pPr marL="12700">
              <a:lnSpc>
                <a:spcPct val="100000"/>
              </a:lnSpc>
              <a:spcBef>
                <a:spcPts val="115"/>
              </a:spcBef>
              <a:tabLst>
                <a:tab pos="576580" algn="l"/>
                <a:tab pos="2201545" algn="l"/>
                <a:tab pos="4034154" algn="l"/>
                <a:tab pos="5406390" algn="l"/>
                <a:tab pos="7012940" algn="l"/>
              </a:tabLst>
            </a:pPr>
            <a:r>
              <a:rPr sz="2700" spc="15" dirty="0">
                <a:latin typeface="Times New Roman"/>
                <a:cs typeface="Times New Roman"/>
              </a:rPr>
              <a:t>2</a:t>
            </a:r>
            <a:r>
              <a:rPr sz="2700" dirty="0">
                <a:latin typeface="Times New Roman"/>
                <a:cs typeface="Times New Roman"/>
              </a:rPr>
              <a:t>.	</a:t>
            </a:r>
            <a:r>
              <a:rPr sz="2700" b="1" spc="10" dirty="0">
                <a:latin typeface="Times New Roman"/>
                <a:cs typeface="Times New Roman"/>
              </a:rPr>
              <a:t>C</a:t>
            </a:r>
            <a:r>
              <a:rPr sz="2700" b="1" spc="-10" dirty="0">
                <a:latin typeface="Times New Roman"/>
                <a:cs typeface="Times New Roman"/>
              </a:rPr>
              <a:t>a</a:t>
            </a:r>
            <a:r>
              <a:rPr sz="2700" b="1" spc="-20" dirty="0">
                <a:latin typeface="Times New Roman"/>
                <a:cs typeface="Times New Roman"/>
              </a:rPr>
              <a:t>p</a:t>
            </a:r>
            <a:r>
              <a:rPr sz="2700" b="1" spc="10" dirty="0">
                <a:latin typeface="Times New Roman"/>
                <a:cs typeface="Times New Roman"/>
              </a:rPr>
              <a:t>a</a:t>
            </a:r>
            <a:r>
              <a:rPr sz="2700" b="1" spc="5" dirty="0">
                <a:latin typeface="Times New Roman"/>
                <a:cs typeface="Times New Roman"/>
              </a:rPr>
              <a:t>c</a:t>
            </a:r>
            <a:r>
              <a:rPr sz="2700" b="1" spc="-20" dirty="0">
                <a:latin typeface="Times New Roman"/>
                <a:cs typeface="Times New Roman"/>
              </a:rPr>
              <a:t>it</a:t>
            </a:r>
            <a:r>
              <a:rPr sz="2700" b="1" spc="5" dirty="0">
                <a:latin typeface="Times New Roman"/>
                <a:cs typeface="Times New Roman"/>
              </a:rPr>
              <a:t>y</a:t>
            </a:r>
            <a:r>
              <a:rPr sz="2700" b="1" dirty="0">
                <a:latin typeface="Times New Roman"/>
                <a:cs typeface="Times New Roman"/>
              </a:rPr>
              <a:t>	</a:t>
            </a:r>
            <a:r>
              <a:rPr sz="2700" b="1" spc="10" dirty="0">
                <a:latin typeface="Times New Roman"/>
                <a:cs typeface="Times New Roman"/>
              </a:rPr>
              <a:t>a</a:t>
            </a:r>
            <a:r>
              <a:rPr sz="2700" b="1" spc="-15" dirty="0">
                <a:latin typeface="Times New Roman"/>
                <a:cs typeface="Times New Roman"/>
              </a:rPr>
              <a:t>l</a:t>
            </a:r>
            <a:r>
              <a:rPr sz="2700" b="1" spc="-40" dirty="0">
                <a:latin typeface="Times New Roman"/>
                <a:cs typeface="Times New Roman"/>
              </a:rPr>
              <a:t>l</a:t>
            </a:r>
            <a:r>
              <a:rPr sz="2700" b="1" spc="-10" dirty="0">
                <a:latin typeface="Times New Roman"/>
                <a:cs typeface="Times New Roman"/>
              </a:rPr>
              <a:t>o</a:t>
            </a:r>
            <a:r>
              <a:rPr sz="2700" b="1" spc="5" dirty="0">
                <a:latin typeface="Times New Roman"/>
                <a:cs typeface="Times New Roman"/>
              </a:rPr>
              <a:t>ca</a:t>
            </a:r>
            <a:r>
              <a:rPr sz="2700" b="1" spc="10" dirty="0">
                <a:latin typeface="Times New Roman"/>
                <a:cs typeface="Times New Roman"/>
              </a:rPr>
              <a:t>t</a:t>
            </a:r>
            <a:r>
              <a:rPr sz="2700" b="1" spc="-40" dirty="0">
                <a:latin typeface="Times New Roman"/>
                <a:cs typeface="Times New Roman"/>
              </a:rPr>
              <a:t>i</a:t>
            </a:r>
            <a:r>
              <a:rPr sz="2700" b="1" spc="10" dirty="0">
                <a:latin typeface="Times New Roman"/>
                <a:cs typeface="Times New Roman"/>
              </a:rPr>
              <a:t>o</a:t>
            </a:r>
            <a:r>
              <a:rPr sz="2700" b="1" spc="20" dirty="0">
                <a:latin typeface="Times New Roman"/>
                <a:cs typeface="Times New Roman"/>
              </a:rPr>
              <a:t>n</a:t>
            </a:r>
            <a:r>
              <a:rPr sz="2700" dirty="0">
                <a:latin typeface="Times New Roman"/>
                <a:cs typeface="Times New Roman"/>
              </a:rPr>
              <a:t>:	</a:t>
            </a:r>
            <a:r>
              <a:rPr sz="2700" spc="5" dirty="0">
                <a:latin typeface="Times New Roman"/>
                <a:cs typeface="Times New Roman"/>
              </a:rPr>
              <a:t>a</a:t>
            </a:r>
            <a:r>
              <a:rPr sz="2700" spc="-20" dirty="0">
                <a:latin typeface="Times New Roman"/>
                <a:cs typeface="Times New Roman"/>
              </a:rPr>
              <a:t>l</a:t>
            </a:r>
            <a:r>
              <a:rPr sz="2700" spc="-15" dirty="0">
                <a:latin typeface="Times New Roman"/>
                <a:cs typeface="Times New Roman"/>
              </a:rPr>
              <a:t>l</a:t>
            </a:r>
            <a:r>
              <a:rPr sz="2700" spc="10" dirty="0">
                <a:latin typeface="Times New Roman"/>
                <a:cs typeface="Times New Roman"/>
              </a:rPr>
              <a:t>o</a:t>
            </a:r>
            <a:r>
              <a:rPr sz="2700" spc="5" dirty="0">
                <a:latin typeface="Times New Roman"/>
                <a:cs typeface="Times New Roman"/>
              </a:rPr>
              <a:t>c</a:t>
            </a:r>
            <a:r>
              <a:rPr sz="2700" spc="-10" dirty="0">
                <a:latin typeface="Times New Roman"/>
                <a:cs typeface="Times New Roman"/>
              </a:rPr>
              <a:t>at</a:t>
            </a:r>
            <a:r>
              <a:rPr sz="2700" spc="5" dirty="0">
                <a:latin typeface="Times New Roman"/>
                <a:cs typeface="Times New Roman"/>
              </a:rPr>
              <a:t>e</a:t>
            </a:r>
            <a:r>
              <a:rPr sz="2700" dirty="0">
                <a:latin typeface="Times New Roman"/>
                <a:cs typeface="Times New Roman"/>
              </a:rPr>
              <a:t>	</a:t>
            </a:r>
            <a:r>
              <a:rPr sz="2700" spc="5" dirty="0">
                <a:latin typeface="Times New Roman"/>
                <a:cs typeface="Times New Roman"/>
              </a:rPr>
              <a:t>re</a:t>
            </a:r>
            <a:r>
              <a:rPr sz="2700" spc="-20" dirty="0">
                <a:latin typeface="Times New Roman"/>
                <a:cs typeface="Times New Roman"/>
              </a:rPr>
              <a:t>s</a:t>
            </a:r>
            <a:r>
              <a:rPr sz="2700" spc="15" dirty="0">
                <a:latin typeface="Times New Roman"/>
                <a:cs typeface="Times New Roman"/>
              </a:rPr>
              <a:t>o</a:t>
            </a:r>
            <a:r>
              <a:rPr sz="2700" spc="-10" dirty="0">
                <a:latin typeface="Times New Roman"/>
                <a:cs typeface="Times New Roman"/>
              </a:rPr>
              <a:t>u</a:t>
            </a:r>
            <a:r>
              <a:rPr sz="2700" spc="5" dirty="0">
                <a:latin typeface="Times New Roman"/>
                <a:cs typeface="Times New Roman"/>
              </a:rPr>
              <a:t>rces</a:t>
            </a:r>
            <a:r>
              <a:rPr sz="2700" dirty="0">
                <a:latin typeface="Times New Roman"/>
                <a:cs typeface="Times New Roman"/>
              </a:rPr>
              <a:t>	</a:t>
            </a:r>
            <a:r>
              <a:rPr sz="2700" spc="-45" dirty="0" smtClean="0">
                <a:latin typeface="Times New Roman"/>
                <a:cs typeface="Times New Roman"/>
              </a:rPr>
              <a:t>f</a:t>
            </a:r>
            <a:r>
              <a:rPr sz="2700" spc="15" dirty="0" smtClean="0">
                <a:latin typeface="Times New Roman"/>
                <a:cs typeface="Times New Roman"/>
              </a:rPr>
              <a:t>o</a:t>
            </a:r>
            <a:r>
              <a:rPr sz="2700" dirty="0" smtClean="0">
                <a:latin typeface="Times New Roman"/>
                <a:cs typeface="Times New Roman"/>
              </a:rPr>
              <a:t>r</a:t>
            </a:r>
            <a:r>
              <a:rPr lang="en-US" sz="2700" dirty="0" smtClean="0">
                <a:latin typeface="Times New Roman"/>
                <a:cs typeface="Times New Roman"/>
              </a:rPr>
              <a:t> </a:t>
            </a:r>
            <a:r>
              <a:rPr lang="en-US" sz="2800" dirty="0"/>
              <a:t>individual</a:t>
            </a:r>
            <a:r>
              <a:rPr lang="en-US" sz="2800" spc="-65" dirty="0"/>
              <a:t> </a:t>
            </a:r>
            <a:r>
              <a:rPr lang="en-US" sz="2800" spc="-5" dirty="0"/>
              <a:t>activations</a:t>
            </a:r>
            <a:r>
              <a:rPr lang="en-US" sz="2800" spc="-10" dirty="0"/>
              <a:t> </a:t>
            </a:r>
            <a:r>
              <a:rPr lang="en-US" sz="2800" spc="10" dirty="0"/>
              <a:t>of</a:t>
            </a:r>
            <a:r>
              <a:rPr lang="en-US" sz="2800" spc="-15" dirty="0"/>
              <a:t> </a:t>
            </a:r>
            <a:r>
              <a:rPr lang="en-US" sz="2800" spc="5" dirty="0"/>
              <a:t>a</a:t>
            </a:r>
            <a:r>
              <a:rPr lang="en-US" sz="2800" spc="-10" dirty="0"/>
              <a:t> </a:t>
            </a:r>
            <a:r>
              <a:rPr lang="en-US" sz="2800" dirty="0"/>
              <a:t>service</a:t>
            </a:r>
            <a:endParaRPr sz="2700" dirty="0">
              <a:latin typeface="Times New Roman"/>
              <a:cs typeface="Times New Roman"/>
            </a:endParaRPr>
          </a:p>
        </p:txBody>
      </p:sp>
      <p:sp>
        <p:nvSpPr>
          <p:cNvPr id="6" name="object 6"/>
          <p:cNvSpPr txBox="1">
            <a:spLocks noGrp="1"/>
          </p:cNvSpPr>
          <p:nvPr>
            <p:ph type="body" idx="1"/>
          </p:nvPr>
        </p:nvSpPr>
        <p:spPr>
          <a:xfrm>
            <a:off x="713523" y="2276872"/>
            <a:ext cx="8077200" cy="2951321"/>
          </a:xfrm>
          <a:prstGeom prst="rect">
            <a:avLst/>
          </a:prstGeom>
        </p:spPr>
        <p:txBody>
          <a:bodyPr vert="horz" wrap="square" lIns="0" tIns="13970" rIns="0" bIns="0" rtlCol="0">
            <a:spAutoFit/>
          </a:bodyPr>
          <a:lstStyle/>
          <a:p>
            <a:pPr marL="12065" marR="5715" indent="0" algn="just">
              <a:lnSpc>
                <a:spcPct val="80000"/>
              </a:lnSpc>
              <a:spcBef>
                <a:spcPts val="650"/>
              </a:spcBef>
              <a:buNone/>
              <a:tabLst>
                <a:tab pos="534035" algn="l"/>
              </a:tabLst>
            </a:pPr>
            <a:r>
              <a:rPr dirty="0"/>
              <a:t>	</a:t>
            </a:r>
            <a:r>
              <a:rPr spc="5" dirty="0"/>
              <a:t>3.</a:t>
            </a:r>
            <a:r>
              <a:rPr spc="10" dirty="0"/>
              <a:t> </a:t>
            </a:r>
            <a:r>
              <a:rPr b="1" spc="-5" dirty="0">
                <a:latin typeface="Times New Roman"/>
                <a:cs typeface="Times New Roman"/>
              </a:rPr>
              <a:t>Load</a:t>
            </a:r>
            <a:r>
              <a:rPr b="1" dirty="0">
                <a:latin typeface="Times New Roman"/>
                <a:cs typeface="Times New Roman"/>
              </a:rPr>
              <a:t> </a:t>
            </a:r>
            <a:r>
              <a:rPr b="1" spc="-5" dirty="0">
                <a:latin typeface="Times New Roman"/>
                <a:cs typeface="Times New Roman"/>
              </a:rPr>
              <a:t>balancing</a:t>
            </a:r>
            <a:r>
              <a:rPr spc="-5" dirty="0"/>
              <a:t>:</a:t>
            </a:r>
            <a:r>
              <a:rPr dirty="0"/>
              <a:t> </a:t>
            </a:r>
            <a:r>
              <a:rPr spc="-5" dirty="0"/>
              <a:t>distribute</a:t>
            </a:r>
            <a:r>
              <a:rPr dirty="0"/>
              <a:t> </a:t>
            </a:r>
            <a:r>
              <a:rPr spc="-5" dirty="0"/>
              <a:t>the</a:t>
            </a:r>
            <a:r>
              <a:rPr dirty="0"/>
              <a:t> workload</a:t>
            </a:r>
            <a:r>
              <a:rPr spc="5" dirty="0"/>
              <a:t> </a:t>
            </a:r>
            <a:r>
              <a:rPr spc="-5" dirty="0"/>
              <a:t>evenly </a:t>
            </a:r>
            <a:r>
              <a:rPr spc="-660" dirty="0"/>
              <a:t> </a:t>
            </a:r>
            <a:r>
              <a:rPr dirty="0"/>
              <a:t>among</a:t>
            </a:r>
            <a:r>
              <a:rPr spc="-40" dirty="0"/>
              <a:t> </a:t>
            </a:r>
            <a:r>
              <a:rPr dirty="0"/>
              <a:t>the</a:t>
            </a:r>
            <a:r>
              <a:rPr spc="-5" dirty="0"/>
              <a:t> </a:t>
            </a:r>
            <a:r>
              <a:rPr spc="5" dirty="0"/>
              <a:t>servers</a:t>
            </a:r>
          </a:p>
          <a:p>
            <a:pPr marL="12065" marR="5080" indent="0" algn="just">
              <a:lnSpc>
                <a:spcPct val="80000"/>
              </a:lnSpc>
              <a:spcBef>
                <a:spcPts val="650"/>
              </a:spcBef>
              <a:buNone/>
              <a:tabLst>
                <a:tab pos="357505" algn="l"/>
              </a:tabLst>
            </a:pPr>
            <a:r>
              <a:rPr spc="5" dirty="0"/>
              <a:t>4.</a:t>
            </a:r>
            <a:r>
              <a:rPr spc="10" dirty="0"/>
              <a:t> </a:t>
            </a:r>
            <a:r>
              <a:rPr b="1" dirty="0">
                <a:latin typeface="Times New Roman"/>
                <a:cs typeface="Times New Roman"/>
              </a:rPr>
              <a:t>Energy</a:t>
            </a:r>
            <a:r>
              <a:rPr b="1" spc="5" dirty="0">
                <a:latin typeface="Times New Roman"/>
                <a:cs typeface="Times New Roman"/>
              </a:rPr>
              <a:t> </a:t>
            </a:r>
            <a:r>
              <a:rPr b="1" dirty="0">
                <a:latin typeface="Times New Roman"/>
                <a:cs typeface="Times New Roman"/>
              </a:rPr>
              <a:t>optimization</a:t>
            </a:r>
            <a:r>
              <a:rPr dirty="0"/>
              <a:t>:</a:t>
            </a:r>
            <a:r>
              <a:rPr spc="5" dirty="0"/>
              <a:t> </a:t>
            </a:r>
            <a:r>
              <a:rPr spc="-10" dirty="0"/>
              <a:t>minimization</a:t>
            </a:r>
            <a:r>
              <a:rPr spc="-5" dirty="0"/>
              <a:t> </a:t>
            </a:r>
            <a:r>
              <a:rPr spc="10" dirty="0"/>
              <a:t>of</a:t>
            </a:r>
            <a:r>
              <a:rPr spc="700" dirty="0"/>
              <a:t> </a:t>
            </a:r>
            <a:r>
              <a:rPr spc="-5" dirty="0"/>
              <a:t>energy </a:t>
            </a:r>
            <a:r>
              <a:rPr dirty="0"/>
              <a:t> consumption</a:t>
            </a:r>
          </a:p>
          <a:p>
            <a:pPr marL="12065" marR="5715" indent="0" algn="just">
              <a:lnSpc>
                <a:spcPct val="80000"/>
              </a:lnSpc>
              <a:spcBef>
                <a:spcPts val="650"/>
              </a:spcBef>
              <a:buNone/>
              <a:tabLst>
                <a:tab pos="525145" algn="l"/>
              </a:tabLst>
            </a:pPr>
            <a:r>
              <a:rPr dirty="0"/>
              <a:t>	</a:t>
            </a:r>
            <a:r>
              <a:rPr spc="5" dirty="0"/>
              <a:t>5.</a:t>
            </a:r>
            <a:r>
              <a:rPr spc="645" dirty="0"/>
              <a:t> </a:t>
            </a:r>
            <a:r>
              <a:rPr b="1" spc="-5" dirty="0">
                <a:latin typeface="Times New Roman"/>
                <a:cs typeface="Times New Roman"/>
              </a:rPr>
              <a:t>Quality</a:t>
            </a:r>
            <a:r>
              <a:rPr b="1" spc="650" dirty="0">
                <a:latin typeface="Times New Roman"/>
                <a:cs typeface="Times New Roman"/>
              </a:rPr>
              <a:t> </a:t>
            </a:r>
            <a:r>
              <a:rPr b="1" spc="10" dirty="0">
                <a:latin typeface="Times New Roman"/>
                <a:cs typeface="Times New Roman"/>
              </a:rPr>
              <a:t>of</a:t>
            </a:r>
            <a:r>
              <a:rPr b="1" spc="660" dirty="0">
                <a:latin typeface="Times New Roman"/>
                <a:cs typeface="Times New Roman"/>
              </a:rPr>
              <a:t> </a:t>
            </a:r>
            <a:r>
              <a:rPr b="1" spc="-5" dirty="0">
                <a:latin typeface="Times New Roman"/>
                <a:cs typeface="Times New Roman"/>
              </a:rPr>
              <a:t>service</a:t>
            </a:r>
            <a:r>
              <a:rPr b="1" spc="655" dirty="0">
                <a:latin typeface="Times New Roman"/>
                <a:cs typeface="Times New Roman"/>
              </a:rPr>
              <a:t> </a:t>
            </a:r>
            <a:r>
              <a:rPr b="1" dirty="0">
                <a:latin typeface="Times New Roman"/>
                <a:cs typeface="Times New Roman"/>
              </a:rPr>
              <a:t>(QoS)</a:t>
            </a:r>
            <a:r>
              <a:rPr b="1" spc="630" dirty="0">
                <a:latin typeface="Times New Roman"/>
                <a:cs typeface="Times New Roman"/>
              </a:rPr>
              <a:t> </a:t>
            </a:r>
            <a:r>
              <a:rPr b="1" spc="-5" dirty="0">
                <a:latin typeface="Times New Roman"/>
                <a:cs typeface="Times New Roman"/>
              </a:rPr>
              <a:t>guarantees</a:t>
            </a:r>
            <a:r>
              <a:rPr spc="-5" dirty="0"/>
              <a:t>:</a:t>
            </a:r>
            <a:r>
              <a:rPr spc="640" dirty="0"/>
              <a:t> </a:t>
            </a:r>
            <a:r>
              <a:rPr spc="-5" dirty="0"/>
              <a:t>ability</a:t>
            </a:r>
            <a:r>
              <a:rPr dirty="0"/>
              <a:t> </a:t>
            </a:r>
            <a:r>
              <a:rPr spc="-10" dirty="0"/>
              <a:t>to </a:t>
            </a:r>
            <a:r>
              <a:rPr spc="-665" dirty="0"/>
              <a:t> </a:t>
            </a:r>
            <a:r>
              <a:rPr spc="-5" dirty="0"/>
              <a:t>satisfy timing or other conditions </a:t>
            </a:r>
            <a:r>
              <a:rPr dirty="0"/>
              <a:t>specified </a:t>
            </a:r>
            <a:r>
              <a:rPr spc="-5" dirty="0"/>
              <a:t>by </a:t>
            </a:r>
            <a:r>
              <a:rPr spc="5" dirty="0"/>
              <a:t>a </a:t>
            </a:r>
            <a:r>
              <a:rPr spc="-5" dirty="0"/>
              <a:t>Service </a:t>
            </a:r>
            <a:r>
              <a:rPr spc="-660" dirty="0"/>
              <a:t> </a:t>
            </a:r>
            <a:r>
              <a:rPr spc="5" dirty="0"/>
              <a:t>Level</a:t>
            </a:r>
            <a:r>
              <a:rPr spc="-175" dirty="0"/>
              <a:t> </a:t>
            </a:r>
            <a:r>
              <a:rPr spc="10" dirty="0"/>
              <a:t>Agr</a:t>
            </a:r>
            <a:r>
              <a:rPr spc="5" dirty="0"/>
              <a:t>e</a:t>
            </a:r>
            <a:r>
              <a:rPr spc="-5" dirty="0"/>
              <a:t>e</a:t>
            </a:r>
            <a:r>
              <a:rPr spc="-20" dirty="0"/>
              <a:t>m</a:t>
            </a:r>
            <a:r>
              <a:rPr dirty="0"/>
              <a:t>ent</a:t>
            </a:r>
          </a:p>
        </p:txBody>
      </p:sp>
      <p:sp>
        <p:nvSpPr>
          <p:cNvPr id="8" name="Date Placeholder 7"/>
          <p:cNvSpPr>
            <a:spLocks noGrp="1"/>
          </p:cNvSpPr>
          <p:nvPr>
            <p:ph type="dt" sz="half" idx="4294967295"/>
          </p:nvPr>
        </p:nvSpPr>
        <p:spPr>
          <a:xfrm>
            <a:off x="457200" y="6377940"/>
            <a:ext cx="2103120" cy="342900"/>
          </a:xfrm>
          <a:prstGeom prst="rect">
            <a:avLst/>
          </a:prstGeom>
        </p:spPr>
        <p:txBody>
          <a:bodyPr/>
          <a:lstStyle/>
          <a:p>
            <a:fld id="{E5F7C84C-72BB-46CB-A534-41AF8D1B4073}" type="datetime1">
              <a:rPr lang="en-US" smtClean="0"/>
              <a:t>7/20/2021</a:t>
            </a:fld>
            <a:endParaRPr lang="en-US"/>
          </a:p>
        </p:txBody>
      </p:sp>
      <p:sp>
        <p:nvSpPr>
          <p:cNvPr id="9" name="Slide Number Placeholder 8"/>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93</a:t>
            </a:fld>
            <a:endParaRPr lang="en-IN" dirty="0"/>
          </a:p>
        </p:txBody>
      </p:sp>
    </p:spTree>
    <p:extLst>
      <p:ext uri="{BB962C8B-B14F-4D97-AF65-F5344CB8AC3E}">
        <p14:creationId xmlns:p14="http://schemas.microsoft.com/office/powerpoint/2010/main" val="2945574503"/>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CRM</a:t>
            </a:r>
            <a:endParaRPr lang="en-IN" dirty="0"/>
          </a:p>
        </p:txBody>
      </p:sp>
      <p:pic>
        <p:nvPicPr>
          <p:cNvPr id="4" name="image27.jpeg"/>
          <p:cNvPicPr>
            <a:picLocks noGrp="1"/>
          </p:cNvPicPr>
          <p:nvPr>
            <p:ph idx="1"/>
          </p:nvPr>
        </p:nvPicPr>
        <p:blipFill>
          <a:blip r:embed="rId2" cstate="print"/>
          <a:stretch>
            <a:fillRect/>
          </a:stretch>
        </p:blipFill>
        <p:spPr>
          <a:xfrm>
            <a:off x="1046820" y="1196752"/>
            <a:ext cx="7792380" cy="4536504"/>
          </a:xfrm>
          <a:prstGeom prst="rect">
            <a:avLst/>
          </a:prstGeom>
        </p:spPr>
      </p:pic>
    </p:spTree>
    <p:extLst>
      <p:ext uri="{BB962C8B-B14F-4D97-AF65-F5344CB8AC3E}">
        <p14:creationId xmlns:p14="http://schemas.microsoft.com/office/powerpoint/2010/main" val="3237479802"/>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Devices connected across the cloud</a:t>
            </a:r>
            <a:endParaRPr lang="en-IN" dirty="0"/>
          </a:p>
        </p:txBody>
      </p:sp>
      <p:pic>
        <p:nvPicPr>
          <p:cNvPr id="4" name="image28.png"/>
          <p:cNvPicPr>
            <a:picLocks noGrp="1"/>
          </p:cNvPicPr>
          <p:nvPr>
            <p:ph idx="1"/>
          </p:nvPr>
        </p:nvPicPr>
        <p:blipFill>
          <a:blip r:embed="rId2" cstate="print"/>
          <a:stretch>
            <a:fillRect/>
          </a:stretch>
        </p:blipFill>
        <p:spPr>
          <a:xfrm>
            <a:off x="762000" y="1635538"/>
            <a:ext cx="8077200" cy="4220337"/>
          </a:xfrm>
          <a:prstGeom prst="rect">
            <a:avLst/>
          </a:prstGeom>
        </p:spPr>
      </p:pic>
    </p:spTree>
    <p:extLst>
      <p:ext uri="{BB962C8B-B14F-4D97-AF65-F5344CB8AC3E}">
        <p14:creationId xmlns:p14="http://schemas.microsoft.com/office/powerpoint/2010/main" val="3047966955"/>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77" y="190322"/>
            <a:ext cx="5985510" cy="636905"/>
          </a:xfrm>
          <a:prstGeom prst="rect">
            <a:avLst/>
          </a:prstGeom>
        </p:spPr>
        <p:txBody>
          <a:bodyPr vert="horz" wrap="square" lIns="0" tIns="13970" rIns="0" bIns="0" rtlCol="0">
            <a:spAutoFit/>
          </a:bodyPr>
          <a:lstStyle/>
          <a:p>
            <a:pPr marL="12700">
              <a:lnSpc>
                <a:spcPct val="100000"/>
              </a:lnSpc>
              <a:spcBef>
                <a:spcPts val="110"/>
              </a:spcBef>
            </a:pPr>
            <a:r>
              <a:rPr u="heavy" spc="-5" dirty="0">
                <a:uFill>
                  <a:solidFill>
                    <a:srgbClr val="000000"/>
                  </a:solidFill>
                </a:uFill>
                <a:latin typeface="Calibri"/>
                <a:cs typeface="Calibri"/>
              </a:rPr>
              <a:t>Dynamic</a:t>
            </a:r>
            <a:r>
              <a:rPr u="heavy" spc="-20" dirty="0">
                <a:uFill>
                  <a:solidFill>
                    <a:srgbClr val="000000"/>
                  </a:solidFill>
                </a:uFill>
                <a:latin typeface="Calibri"/>
                <a:cs typeface="Calibri"/>
              </a:rPr>
              <a:t> </a:t>
            </a:r>
            <a:r>
              <a:rPr u="heavy" spc="-15" dirty="0">
                <a:uFill>
                  <a:solidFill>
                    <a:srgbClr val="000000"/>
                  </a:solidFill>
                </a:uFill>
                <a:latin typeface="Calibri"/>
                <a:cs typeface="Calibri"/>
              </a:rPr>
              <a:t>resource</a:t>
            </a:r>
            <a:r>
              <a:rPr u="heavy" spc="-55" dirty="0">
                <a:uFill>
                  <a:solidFill>
                    <a:srgbClr val="000000"/>
                  </a:solidFill>
                </a:uFill>
                <a:latin typeface="Calibri"/>
                <a:cs typeface="Calibri"/>
              </a:rPr>
              <a:t> </a:t>
            </a:r>
            <a:r>
              <a:rPr u="heavy" spc="-10" dirty="0">
                <a:uFill>
                  <a:solidFill>
                    <a:srgbClr val="000000"/>
                  </a:solidFill>
                </a:uFill>
                <a:latin typeface="Calibri"/>
                <a:cs typeface="Calibri"/>
              </a:rPr>
              <a:t>allocation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579244"/>
            <a:ext cx="7921625" cy="5140638"/>
          </a:xfrm>
          <a:prstGeom prst="rect">
            <a:avLst/>
          </a:prstGeom>
        </p:spPr>
        <p:txBody>
          <a:bodyPr vert="horz" wrap="square" lIns="0" tIns="59690" rIns="0" bIns="0" rtlCol="0">
            <a:spAutoFit/>
          </a:bodyPr>
          <a:lstStyle/>
          <a:p>
            <a:pPr marL="356870" marR="265430" indent="-344805">
              <a:lnSpc>
                <a:spcPct val="80000"/>
              </a:lnSpc>
              <a:spcBef>
                <a:spcPts val="470"/>
              </a:spcBef>
              <a:buFont typeface="Arial MT"/>
              <a:buChar char="•"/>
              <a:tabLst>
                <a:tab pos="356870" algn="l"/>
                <a:tab pos="357505" algn="l"/>
              </a:tabLst>
            </a:pPr>
            <a:r>
              <a:rPr dirty="0">
                <a:latin typeface="Calibri"/>
                <a:cs typeface="Calibri"/>
              </a:rPr>
              <a:t>Cloud </a:t>
            </a:r>
            <a:r>
              <a:rPr spc="-5" dirty="0">
                <a:latin typeface="Calibri"/>
                <a:cs typeface="Calibri"/>
              </a:rPr>
              <a:t>Computing </a:t>
            </a:r>
            <a:r>
              <a:rPr spc="-10" dirty="0">
                <a:latin typeface="Calibri"/>
                <a:cs typeface="Calibri"/>
              </a:rPr>
              <a:t>environment </a:t>
            </a:r>
            <a:r>
              <a:rPr dirty="0">
                <a:latin typeface="Calibri"/>
                <a:cs typeface="Calibri"/>
              </a:rPr>
              <a:t>can supply of </a:t>
            </a:r>
            <a:r>
              <a:rPr spc="-5" dirty="0">
                <a:latin typeface="Calibri"/>
                <a:cs typeface="Calibri"/>
              </a:rPr>
              <a:t>computing resources </a:t>
            </a:r>
            <a:r>
              <a:rPr dirty="0">
                <a:latin typeface="Calibri"/>
                <a:cs typeface="Calibri"/>
              </a:rPr>
              <a:t>on </a:t>
            </a:r>
            <a:r>
              <a:rPr spc="5" dirty="0">
                <a:latin typeface="Calibri"/>
                <a:cs typeface="Calibri"/>
              </a:rPr>
              <a:t>the </a:t>
            </a:r>
            <a:r>
              <a:rPr spc="-5" dirty="0">
                <a:latin typeface="Calibri"/>
                <a:cs typeface="Calibri"/>
              </a:rPr>
              <a:t>basis </a:t>
            </a:r>
            <a:r>
              <a:rPr dirty="0">
                <a:latin typeface="Calibri"/>
                <a:cs typeface="Calibri"/>
              </a:rPr>
              <a:t>of demand and </a:t>
            </a:r>
            <a:r>
              <a:rPr spc="-325" dirty="0">
                <a:latin typeface="Calibri"/>
                <a:cs typeface="Calibri"/>
              </a:rPr>
              <a:t> </a:t>
            </a:r>
            <a:r>
              <a:rPr dirty="0">
                <a:latin typeface="Calibri"/>
                <a:cs typeface="Calibri"/>
              </a:rPr>
              <a:t>when</a:t>
            </a:r>
            <a:r>
              <a:rPr spc="-15" dirty="0">
                <a:latin typeface="Calibri"/>
                <a:cs typeface="Calibri"/>
              </a:rPr>
              <a:t> </a:t>
            </a:r>
            <a:r>
              <a:rPr spc="-5" dirty="0">
                <a:latin typeface="Calibri"/>
                <a:cs typeface="Calibri"/>
              </a:rPr>
              <a:t>needed</a:t>
            </a:r>
            <a:endParaRPr dirty="0">
              <a:latin typeface="Calibri"/>
              <a:cs typeface="Calibri"/>
            </a:endParaRPr>
          </a:p>
          <a:p>
            <a:pPr>
              <a:lnSpc>
                <a:spcPct val="100000"/>
              </a:lnSpc>
              <a:spcBef>
                <a:spcPts val="35"/>
              </a:spcBef>
              <a:buFont typeface="Arial MT"/>
              <a:buChar char="•"/>
            </a:pPr>
            <a:endParaRPr dirty="0">
              <a:latin typeface="Calibri"/>
              <a:cs typeface="Calibri"/>
            </a:endParaRPr>
          </a:p>
          <a:p>
            <a:pPr marL="356870" indent="-344805">
              <a:lnSpc>
                <a:spcPct val="100000"/>
              </a:lnSpc>
              <a:buFont typeface="Arial MT"/>
              <a:buChar char="•"/>
              <a:tabLst>
                <a:tab pos="356870" algn="l"/>
                <a:tab pos="357505" algn="l"/>
              </a:tabLst>
            </a:pPr>
            <a:r>
              <a:rPr dirty="0">
                <a:latin typeface="Calibri"/>
                <a:cs typeface="Calibri"/>
              </a:rPr>
              <a:t>Managing</a:t>
            </a:r>
            <a:r>
              <a:rPr spc="-50" dirty="0">
                <a:latin typeface="Calibri"/>
                <a:cs typeface="Calibri"/>
              </a:rPr>
              <a:t> </a:t>
            </a:r>
            <a:r>
              <a:rPr spc="5" dirty="0">
                <a:latin typeface="Calibri"/>
                <a:cs typeface="Calibri"/>
              </a:rPr>
              <a:t>the</a:t>
            </a:r>
            <a:r>
              <a:rPr spc="-20" dirty="0">
                <a:latin typeface="Calibri"/>
                <a:cs typeface="Calibri"/>
              </a:rPr>
              <a:t> </a:t>
            </a:r>
            <a:r>
              <a:rPr spc="-5" dirty="0">
                <a:latin typeface="Calibri"/>
                <a:cs typeface="Calibri"/>
              </a:rPr>
              <a:t>customer</a:t>
            </a:r>
            <a:r>
              <a:rPr spc="-25" dirty="0">
                <a:latin typeface="Calibri"/>
                <a:cs typeface="Calibri"/>
              </a:rPr>
              <a:t> </a:t>
            </a:r>
            <a:r>
              <a:rPr dirty="0">
                <a:latin typeface="Calibri"/>
                <a:cs typeface="Calibri"/>
              </a:rPr>
              <a:t>demand</a:t>
            </a:r>
            <a:r>
              <a:rPr spc="-35" dirty="0">
                <a:latin typeface="Calibri"/>
                <a:cs typeface="Calibri"/>
              </a:rPr>
              <a:t> </a:t>
            </a:r>
            <a:r>
              <a:rPr spc="-10" dirty="0">
                <a:latin typeface="Calibri"/>
                <a:cs typeface="Calibri"/>
              </a:rPr>
              <a:t>creates</a:t>
            </a:r>
            <a:r>
              <a:rPr dirty="0">
                <a:latin typeface="Calibri"/>
                <a:cs typeface="Calibri"/>
              </a:rPr>
              <a:t> </a:t>
            </a:r>
            <a:r>
              <a:rPr spc="5" dirty="0">
                <a:latin typeface="Calibri"/>
                <a:cs typeface="Calibri"/>
              </a:rPr>
              <a:t>the</a:t>
            </a:r>
            <a:r>
              <a:rPr spc="-20" dirty="0">
                <a:latin typeface="Calibri"/>
                <a:cs typeface="Calibri"/>
              </a:rPr>
              <a:t> </a:t>
            </a:r>
            <a:r>
              <a:rPr spc="-5" dirty="0">
                <a:latin typeface="Calibri"/>
                <a:cs typeface="Calibri"/>
              </a:rPr>
              <a:t>challenges</a:t>
            </a:r>
            <a:r>
              <a:rPr spc="5" dirty="0">
                <a:latin typeface="Calibri"/>
                <a:cs typeface="Calibri"/>
              </a:rPr>
              <a:t> </a:t>
            </a:r>
            <a:r>
              <a:rPr dirty="0">
                <a:latin typeface="Calibri"/>
                <a:cs typeface="Calibri"/>
              </a:rPr>
              <a:t>of</a:t>
            </a:r>
            <a:r>
              <a:rPr spc="-10" dirty="0">
                <a:latin typeface="Calibri"/>
                <a:cs typeface="Calibri"/>
              </a:rPr>
              <a:t> </a:t>
            </a:r>
            <a:r>
              <a:rPr dirty="0">
                <a:latin typeface="Calibri"/>
                <a:cs typeface="Calibri"/>
              </a:rPr>
              <a:t>on-demand</a:t>
            </a:r>
            <a:r>
              <a:rPr spc="-25" dirty="0">
                <a:latin typeface="Calibri"/>
                <a:cs typeface="Calibri"/>
              </a:rPr>
              <a:t> </a:t>
            </a:r>
            <a:r>
              <a:rPr spc="-5" dirty="0">
                <a:latin typeface="Calibri"/>
                <a:cs typeface="Calibri"/>
              </a:rPr>
              <a:t>resource allocation.</a:t>
            </a:r>
            <a:endParaRPr dirty="0">
              <a:latin typeface="Calibri"/>
              <a:cs typeface="Calibri"/>
            </a:endParaRPr>
          </a:p>
          <a:p>
            <a:pPr>
              <a:lnSpc>
                <a:spcPct val="100000"/>
              </a:lnSpc>
              <a:spcBef>
                <a:spcPts val="30"/>
              </a:spcBef>
              <a:buFont typeface="Arial MT"/>
              <a:buChar char="•"/>
            </a:pPr>
            <a:endParaRPr dirty="0">
              <a:latin typeface="Calibri"/>
              <a:cs typeface="Calibri"/>
            </a:endParaRPr>
          </a:p>
          <a:p>
            <a:pPr marL="356870" indent="-344805">
              <a:lnSpc>
                <a:spcPts val="1620"/>
              </a:lnSpc>
              <a:buFont typeface="Arial MT"/>
              <a:buChar char="•"/>
              <a:tabLst>
                <a:tab pos="356870" algn="l"/>
                <a:tab pos="357505" algn="l"/>
              </a:tabLst>
            </a:pPr>
            <a:r>
              <a:rPr spc="-20" dirty="0">
                <a:latin typeface="Calibri"/>
                <a:cs typeface="Calibri"/>
              </a:rPr>
              <a:t>Effective</a:t>
            </a:r>
            <a:r>
              <a:rPr spc="35" dirty="0">
                <a:latin typeface="Calibri"/>
                <a:cs typeface="Calibri"/>
              </a:rPr>
              <a:t> </a:t>
            </a:r>
            <a:r>
              <a:rPr dirty="0">
                <a:latin typeface="Calibri"/>
                <a:cs typeface="Calibri"/>
              </a:rPr>
              <a:t>and</a:t>
            </a:r>
            <a:r>
              <a:rPr spc="-5" dirty="0">
                <a:latin typeface="Calibri"/>
                <a:cs typeface="Calibri"/>
              </a:rPr>
              <a:t> </a:t>
            </a:r>
            <a:r>
              <a:rPr dirty="0">
                <a:latin typeface="Calibri"/>
                <a:cs typeface="Calibri"/>
              </a:rPr>
              <a:t>dynamic</a:t>
            </a:r>
            <a:r>
              <a:rPr spc="-45" dirty="0">
                <a:latin typeface="Calibri"/>
                <a:cs typeface="Calibri"/>
              </a:rPr>
              <a:t> </a:t>
            </a:r>
            <a:r>
              <a:rPr spc="-10" dirty="0">
                <a:latin typeface="Calibri"/>
                <a:cs typeface="Calibri"/>
              </a:rPr>
              <a:t>utilization</a:t>
            </a:r>
            <a:r>
              <a:rPr spc="20" dirty="0">
                <a:latin typeface="Calibri"/>
                <a:cs typeface="Calibri"/>
              </a:rPr>
              <a:t> </a:t>
            </a:r>
            <a:r>
              <a:rPr dirty="0">
                <a:latin typeface="Calibri"/>
                <a:cs typeface="Calibri"/>
              </a:rPr>
              <a:t>of</a:t>
            </a:r>
            <a:r>
              <a:rPr spc="-5" dirty="0">
                <a:latin typeface="Calibri"/>
                <a:cs typeface="Calibri"/>
              </a:rPr>
              <a:t> </a:t>
            </a:r>
            <a:r>
              <a:rPr dirty="0">
                <a:latin typeface="Calibri"/>
                <a:cs typeface="Calibri"/>
              </a:rPr>
              <a:t>the</a:t>
            </a:r>
            <a:r>
              <a:rPr spc="-10" dirty="0">
                <a:latin typeface="Calibri"/>
                <a:cs typeface="Calibri"/>
              </a:rPr>
              <a:t> </a:t>
            </a:r>
            <a:r>
              <a:rPr spc="-5" dirty="0">
                <a:latin typeface="Calibri"/>
                <a:cs typeface="Calibri"/>
              </a:rPr>
              <a:t>resources</a:t>
            </a:r>
            <a:r>
              <a:rPr spc="-15" dirty="0">
                <a:latin typeface="Calibri"/>
                <a:cs typeface="Calibri"/>
              </a:rPr>
              <a:t> </a:t>
            </a:r>
            <a:r>
              <a:rPr spc="-5" dirty="0">
                <a:latin typeface="Calibri"/>
                <a:cs typeface="Calibri"/>
              </a:rPr>
              <a:t>in</a:t>
            </a:r>
            <a:r>
              <a:rPr spc="20" dirty="0">
                <a:latin typeface="Calibri"/>
                <a:cs typeface="Calibri"/>
              </a:rPr>
              <a:t> </a:t>
            </a:r>
            <a:r>
              <a:rPr dirty="0">
                <a:latin typeface="Calibri"/>
                <a:cs typeface="Calibri"/>
              </a:rPr>
              <a:t>cloud</a:t>
            </a:r>
            <a:r>
              <a:rPr spc="-30" dirty="0">
                <a:latin typeface="Calibri"/>
                <a:cs typeface="Calibri"/>
              </a:rPr>
              <a:t> </a:t>
            </a:r>
            <a:r>
              <a:rPr spc="-5" dirty="0">
                <a:latin typeface="Calibri"/>
                <a:cs typeface="Calibri"/>
              </a:rPr>
              <a:t>can help </a:t>
            </a:r>
            <a:r>
              <a:rPr spc="-10" dirty="0">
                <a:latin typeface="Calibri"/>
                <a:cs typeface="Calibri"/>
              </a:rPr>
              <a:t>to</a:t>
            </a:r>
            <a:r>
              <a:rPr spc="-5" dirty="0">
                <a:latin typeface="Calibri"/>
                <a:cs typeface="Calibri"/>
              </a:rPr>
              <a:t> balance </a:t>
            </a:r>
            <a:r>
              <a:rPr dirty="0">
                <a:latin typeface="Calibri"/>
                <a:cs typeface="Calibri"/>
              </a:rPr>
              <a:t>the</a:t>
            </a:r>
            <a:r>
              <a:rPr spc="-5" dirty="0">
                <a:latin typeface="Calibri"/>
                <a:cs typeface="Calibri"/>
              </a:rPr>
              <a:t> load </a:t>
            </a:r>
            <a:r>
              <a:rPr dirty="0">
                <a:latin typeface="Calibri"/>
                <a:cs typeface="Calibri"/>
              </a:rPr>
              <a:t>and</a:t>
            </a:r>
            <a:r>
              <a:rPr spc="-30" dirty="0">
                <a:latin typeface="Calibri"/>
                <a:cs typeface="Calibri"/>
              </a:rPr>
              <a:t> </a:t>
            </a:r>
            <a:r>
              <a:rPr spc="-15" dirty="0">
                <a:latin typeface="Calibri"/>
                <a:cs typeface="Calibri"/>
              </a:rPr>
              <a:t>avoid</a:t>
            </a:r>
            <a:endParaRPr dirty="0">
              <a:latin typeface="Calibri"/>
              <a:cs typeface="Calibri"/>
            </a:endParaRPr>
          </a:p>
          <a:p>
            <a:pPr marL="356870">
              <a:lnSpc>
                <a:spcPts val="1620"/>
              </a:lnSpc>
            </a:pPr>
            <a:r>
              <a:rPr spc="-5" dirty="0">
                <a:latin typeface="Calibri"/>
                <a:cs typeface="Calibri"/>
              </a:rPr>
              <a:t>situations</a:t>
            </a:r>
            <a:r>
              <a:rPr spc="-35" dirty="0">
                <a:latin typeface="Calibri"/>
                <a:cs typeface="Calibri"/>
              </a:rPr>
              <a:t> </a:t>
            </a:r>
            <a:r>
              <a:rPr spc="-15" dirty="0">
                <a:latin typeface="Calibri"/>
                <a:cs typeface="Calibri"/>
              </a:rPr>
              <a:t>like</a:t>
            </a:r>
            <a:r>
              <a:rPr spc="30" dirty="0">
                <a:latin typeface="Calibri"/>
                <a:cs typeface="Calibri"/>
              </a:rPr>
              <a:t> </a:t>
            </a:r>
            <a:r>
              <a:rPr dirty="0">
                <a:latin typeface="Calibri"/>
                <a:cs typeface="Calibri"/>
              </a:rPr>
              <a:t>slow</a:t>
            </a:r>
            <a:r>
              <a:rPr spc="-40" dirty="0">
                <a:latin typeface="Calibri"/>
                <a:cs typeface="Calibri"/>
              </a:rPr>
              <a:t> </a:t>
            </a:r>
            <a:r>
              <a:rPr spc="5" dirty="0">
                <a:latin typeface="Calibri"/>
                <a:cs typeface="Calibri"/>
              </a:rPr>
              <a:t>run</a:t>
            </a:r>
            <a:r>
              <a:rPr spc="-15" dirty="0">
                <a:latin typeface="Calibri"/>
                <a:cs typeface="Calibri"/>
              </a:rPr>
              <a:t> </a:t>
            </a:r>
            <a:r>
              <a:rPr dirty="0">
                <a:latin typeface="Calibri"/>
                <a:cs typeface="Calibri"/>
              </a:rPr>
              <a:t>of</a:t>
            </a:r>
            <a:r>
              <a:rPr spc="-15" dirty="0">
                <a:latin typeface="Calibri"/>
                <a:cs typeface="Calibri"/>
              </a:rPr>
              <a:t> </a:t>
            </a:r>
            <a:r>
              <a:rPr spc="-10" dirty="0">
                <a:latin typeface="Calibri"/>
                <a:cs typeface="Calibri"/>
              </a:rPr>
              <a:t>systems.</a:t>
            </a:r>
            <a:endParaRPr dirty="0">
              <a:latin typeface="Calibri"/>
              <a:cs typeface="Calibri"/>
            </a:endParaRPr>
          </a:p>
          <a:p>
            <a:pPr>
              <a:lnSpc>
                <a:spcPct val="100000"/>
              </a:lnSpc>
              <a:spcBef>
                <a:spcPts val="25"/>
              </a:spcBef>
            </a:pPr>
            <a:endParaRPr dirty="0">
              <a:latin typeface="Calibri"/>
              <a:cs typeface="Calibri"/>
            </a:endParaRPr>
          </a:p>
          <a:p>
            <a:pPr marL="356870" indent="-344805">
              <a:lnSpc>
                <a:spcPct val="100000"/>
              </a:lnSpc>
              <a:spcBef>
                <a:spcPts val="5"/>
              </a:spcBef>
              <a:buFont typeface="Arial MT"/>
              <a:buChar char="•"/>
              <a:tabLst>
                <a:tab pos="356870" algn="l"/>
                <a:tab pos="357505" algn="l"/>
              </a:tabLst>
            </a:pPr>
            <a:r>
              <a:rPr dirty="0">
                <a:latin typeface="Calibri"/>
                <a:cs typeface="Calibri"/>
              </a:rPr>
              <a:t>Cloud</a:t>
            </a:r>
            <a:r>
              <a:rPr spc="-30" dirty="0">
                <a:latin typeface="Calibri"/>
                <a:cs typeface="Calibri"/>
              </a:rPr>
              <a:t> </a:t>
            </a:r>
            <a:r>
              <a:rPr spc="-5" dirty="0">
                <a:latin typeface="Calibri"/>
                <a:cs typeface="Calibri"/>
              </a:rPr>
              <a:t>computing</a:t>
            </a:r>
            <a:r>
              <a:rPr spc="-25" dirty="0">
                <a:latin typeface="Calibri"/>
                <a:cs typeface="Calibri"/>
              </a:rPr>
              <a:t> </a:t>
            </a:r>
            <a:r>
              <a:rPr spc="-10" dirty="0">
                <a:latin typeface="Calibri"/>
                <a:cs typeface="Calibri"/>
              </a:rPr>
              <a:t>allows</a:t>
            </a:r>
            <a:r>
              <a:rPr spc="30" dirty="0">
                <a:latin typeface="Calibri"/>
                <a:cs typeface="Calibri"/>
              </a:rPr>
              <a:t> </a:t>
            </a:r>
            <a:r>
              <a:rPr dirty="0">
                <a:latin typeface="Calibri"/>
                <a:cs typeface="Calibri"/>
              </a:rPr>
              <a:t>business</a:t>
            </a:r>
            <a:r>
              <a:rPr spc="-40" dirty="0">
                <a:latin typeface="Calibri"/>
                <a:cs typeface="Calibri"/>
              </a:rPr>
              <a:t> </a:t>
            </a:r>
            <a:r>
              <a:rPr spc="-10" dirty="0">
                <a:latin typeface="Calibri"/>
                <a:cs typeface="Calibri"/>
              </a:rPr>
              <a:t>outcomes</a:t>
            </a:r>
            <a:r>
              <a:rPr spc="5" dirty="0">
                <a:latin typeface="Calibri"/>
                <a:cs typeface="Calibri"/>
              </a:rPr>
              <a:t> </a:t>
            </a:r>
            <a:r>
              <a:rPr spc="-10" dirty="0">
                <a:latin typeface="Calibri"/>
                <a:cs typeface="Calibri"/>
              </a:rPr>
              <a:t>to</a:t>
            </a:r>
            <a:r>
              <a:rPr spc="-5" dirty="0">
                <a:latin typeface="Calibri"/>
                <a:cs typeface="Calibri"/>
              </a:rPr>
              <a:t> scale </a:t>
            </a:r>
            <a:r>
              <a:rPr spc="5" dirty="0">
                <a:latin typeface="Calibri"/>
                <a:cs typeface="Calibri"/>
              </a:rPr>
              <a:t>up</a:t>
            </a:r>
            <a:r>
              <a:rPr spc="-5" dirty="0">
                <a:latin typeface="Calibri"/>
                <a:cs typeface="Calibri"/>
              </a:rPr>
              <a:t> </a:t>
            </a:r>
            <a:r>
              <a:rPr dirty="0">
                <a:latin typeface="Calibri"/>
                <a:cs typeface="Calibri"/>
              </a:rPr>
              <a:t>and</a:t>
            </a:r>
            <a:r>
              <a:rPr spc="-30" dirty="0">
                <a:latin typeface="Calibri"/>
                <a:cs typeface="Calibri"/>
              </a:rPr>
              <a:t> </a:t>
            </a:r>
            <a:r>
              <a:rPr dirty="0">
                <a:latin typeface="Calibri"/>
                <a:cs typeface="Calibri"/>
              </a:rPr>
              <a:t>down</a:t>
            </a:r>
            <a:r>
              <a:rPr spc="-30" dirty="0">
                <a:latin typeface="Calibri"/>
                <a:cs typeface="Calibri"/>
              </a:rPr>
              <a:t> </a:t>
            </a:r>
            <a:r>
              <a:rPr spc="-5" dirty="0">
                <a:latin typeface="Calibri"/>
                <a:cs typeface="Calibri"/>
              </a:rPr>
              <a:t>their</a:t>
            </a:r>
            <a:r>
              <a:rPr spc="5" dirty="0">
                <a:latin typeface="Calibri"/>
                <a:cs typeface="Calibri"/>
              </a:rPr>
              <a:t> </a:t>
            </a:r>
            <a:r>
              <a:rPr spc="-5" dirty="0">
                <a:latin typeface="Calibri"/>
                <a:cs typeface="Calibri"/>
              </a:rPr>
              <a:t>resources</a:t>
            </a:r>
            <a:r>
              <a:rPr spc="-20" dirty="0">
                <a:latin typeface="Calibri"/>
                <a:cs typeface="Calibri"/>
              </a:rPr>
              <a:t> </a:t>
            </a:r>
            <a:r>
              <a:rPr dirty="0">
                <a:latin typeface="Calibri"/>
                <a:cs typeface="Calibri"/>
              </a:rPr>
              <a:t>based</a:t>
            </a:r>
            <a:r>
              <a:rPr spc="-30" dirty="0">
                <a:latin typeface="Calibri"/>
                <a:cs typeface="Calibri"/>
              </a:rPr>
              <a:t> </a:t>
            </a:r>
            <a:r>
              <a:rPr dirty="0">
                <a:latin typeface="Calibri"/>
                <a:cs typeface="Calibri"/>
              </a:rPr>
              <a:t>on needs.</a:t>
            </a:r>
          </a:p>
          <a:p>
            <a:pPr>
              <a:lnSpc>
                <a:spcPct val="100000"/>
              </a:lnSpc>
              <a:spcBef>
                <a:spcPts val="30"/>
              </a:spcBef>
              <a:buFont typeface="Arial MT"/>
              <a:buChar char="•"/>
            </a:pPr>
            <a:endParaRPr dirty="0">
              <a:latin typeface="Calibri"/>
              <a:cs typeface="Calibri"/>
            </a:endParaRPr>
          </a:p>
          <a:p>
            <a:pPr marL="356870" indent="-344805">
              <a:lnSpc>
                <a:spcPts val="1620"/>
              </a:lnSpc>
              <a:buFont typeface="Arial MT"/>
              <a:buChar char="•"/>
              <a:tabLst>
                <a:tab pos="356870" algn="l"/>
                <a:tab pos="357505" algn="l"/>
              </a:tabLst>
            </a:pPr>
            <a:r>
              <a:rPr dirty="0">
                <a:latin typeface="Calibri"/>
                <a:cs typeface="Calibri"/>
              </a:rPr>
              <a:t>Virtual</a:t>
            </a:r>
            <a:r>
              <a:rPr spc="-15" dirty="0">
                <a:latin typeface="Calibri"/>
                <a:cs typeface="Calibri"/>
              </a:rPr>
              <a:t> </a:t>
            </a:r>
            <a:r>
              <a:rPr dirty="0">
                <a:latin typeface="Calibri"/>
                <a:cs typeface="Calibri"/>
              </a:rPr>
              <a:t>Machines</a:t>
            </a:r>
            <a:r>
              <a:rPr spc="-25" dirty="0">
                <a:latin typeface="Calibri"/>
                <a:cs typeface="Calibri"/>
              </a:rPr>
              <a:t> </a:t>
            </a:r>
            <a:r>
              <a:rPr spc="-5" dirty="0">
                <a:latin typeface="Calibri"/>
                <a:cs typeface="Calibri"/>
              </a:rPr>
              <a:t>are</a:t>
            </a:r>
            <a:r>
              <a:rPr spc="-10" dirty="0">
                <a:latin typeface="Calibri"/>
                <a:cs typeface="Calibri"/>
              </a:rPr>
              <a:t> allocated</a:t>
            </a:r>
            <a:r>
              <a:rPr spc="15" dirty="0">
                <a:latin typeface="Calibri"/>
                <a:cs typeface="Calibri"/>
              </a:rPr>
              <a:t> </a:t>
            </a:r>
            <a:r>
              <a:rPr spc="-10" dirty="0">
                <a:latin typeface="Calibri"/>
                <a:cs typeface="Calibri"/>
              </a:rPr>
              <a:t>to</a:t>
            </a:r>
            <a:r>
              <a:rPr spc="-5" dirty="0">
                <a:latin typeface="Calibri"/>
                <a:cs typeface="Calibri"/>
              </a:rPr>
              <a:t> </a:t>
            </a:r>
            <a:r>
              <a:rPr spc="5" dirty="0">
                <a:latin typeface="Calibri"/>
                <a:cs typeface="Calibri"/>
              </a:rPr>
              <a:t>the</a:t>
            </a:r>
            <a:r>
              <a:rPr spc="-20" dirty="0">
                <a:latin typeface="Calibri"/>
                <a:cs typeface="Calibri"/>
              </a:rPr>
              <a:t> </a:t>
            </a:r>
            <a:r>
              <a:rPr dirty="0">
                <a:latin typeface="Calibri"/>
                <a:cs typeface="Calibri"/>
              </a:rPr>
              <a:t>user</a:t>
            </a:r>
            <a:r>
              <a:rPr spc="-25" dirty="0">
                <a:latin typeface="Calibri"/>
                <a:cs typeface="Calibri"/>
              </a:rPr>
              <a:t> </a:t>
            </a:r>
            <a:r>
              <a:rPr dirty="0">
                <a:latin typeface="Calibri"/>
                <a:cs typeface="Calibri"/>
              </a:rPr>
              <a:t>based</a:t>
            </a:r>
            <a:r>
              <a:rPr spc="-5" dirty="0">
                <a:latin typeface="Calibri"/>
                <a:cs typeface="Calibri"/>
              </a:rPr>
              <a:t> </a:t>
            </a:r>
            <a:r>
              <a:rPr dirty="0">
                <a:latin typeface="Calibri"/>
                <a:cs typeface="Calibri"/>
              </a:rPr>
              <a:t>on</a:t>
            </a:r>
            <a:r>
              <a:rPr spc="-35" dirty="0">
                <a:latin typeface="Calibri"/>
                <a:cs typeface="Calibri"/>
              </a:rPr>
              <a:t> </a:t>
            </a:r>
            <a:r>
              <a:rPr spc="-5" dirty="0">
                <a:latin typeface="Calibri"/>
                <a:cs typeface="Calibri"/>
              </a:rPr>
              <a:t>their</a:t>
            </a:r>
            <a:r>
              <a:rPr spc="25" dirty="0">
                <a:latin typeface="Calibri"/>
                <a:cs typeface="Calibri"/>
              </a:rPr>
              <a:t> </a:t>
            </a:r>
            <a:r>
              <a:rPr dirty="0">
                <a:latin typeface="Calibri"/>
                <a:cs typeface="Calibri"/>
              </a:rPr>
              <a:t>job</a:t>
            </a:r>
            <a:r>
              <a:rPr spc="-35" dirty="0">
                <a:latin typeface="Calibri"/>
                <a:cs typeface="Calibri"/>
              </a:rPr>
              <a:t> </a:t>
            </a:r>
            <a:r>
              <a:rPr spc="-5" dirty="0">
                <a:latin typeface="Calibri"/>
                <a:cs typeface="Calibri"/>
              </a:rPr>
              <a:t>in</a:t>
            </a:r>
            <a:r>
              <a:rPr spc="20" dirty="0">
                <a:latin typeface="Calibri"/>
                <a:cs typeface="Calibri"/>
              </a:rPr>
              <a:t> </a:t>
            </a:r>
            <a:r>
              <a:rPr spc="-10" dirty="0">
                <a:latin typeface="Calibri"/>
                <a:cs typeface="Calibri"/>
              </a:rPr>
              <a:t>order</a:t>
            </a:r>
            <a:r>
              <a:rPr spc="-5" dirty="0">
                <a:latin typeface="Calibri"/>
                <a:cs typeface="Calibri"/>
              </a:rPr>
              <a:t> </a:t>
            </a:r>
            <a:r>
              <a:rPr spc="-10" dirty="0">
                <a:latin typeface="Calibri"/>
                <a:cs typeface="Calibri"/>
              </a:rPr>
              <a:t>to </a:t>
            </a:r>
            <a:r>
              <a:rPr spc="-5" dirty="0">
                <a:latin typeface="Calibri"/>
                <a:cs typeface="Calibri"/>
              </a:rPr>
              <a:t>reduce</a:t>
            </a:r>
            <a:r>
              <a:rPr spc="-10" dirty="0">
                <a:latin typeface="Calibri"/>
                <a:cs typeface="Calibri"/>
              </a:rPr>
              <a:t> </a:t>
            </a:r>
            <a:r>
              <a:rPr spc="5" dirty="0">
                <a:latin typeface="Calibri"/>
                <a:cs typeface="Calibri"/>
              </a:rPr>
              <a:t>the</a:t>
            </a:r>
            <a:r>
              <a:rPr spc="-20" dirty="0">
                <a:latin typeface="Calibri"/>
                <a:cs typeface="Calibri"/>
              </a:rPr>
              <a:t> </a:t>
            </a:r>
            <a:r>
              <a:rPr spc="-5" dirty="0">
                <a:latin typeface="Calibri"/>
                <a:cs typeface="Calibri"/>
              </a:rPr>
              <a:t>number</a:t>
            </a:r>
            <a:r>
              <a:rPr spc="-20" dirty="0">
                <a:latin typeface="Calibri"/>
                <a:cs typeface="Calibri"/>
              </a:rPr>
              <a:t> </a:t>
            </a:r>
            <a:r>
              <a:rPr dirty="0">
                <a:latin typeface="Calibri"/>
                <a:cs typeface="Calibri"/>
              </a:rPr>
              <a:t>of</a:t>
            </a:r>
          </a:p>
          <a:p>
            <a:pPr marL="356870">
              <a:lnSpc>
                <a:spcPts val="1620"/>
              </a:lnSpc>
            </a:pPr>
            <a:r>
              <a:rPr spc="-10" dirty="0">
                <a:latin typeface="Calibri"/>
                <a:cs typeface="Calibri"/>
              </a:rPr>
              <a:t>physical</a:t>
            </a:r>
            <a:r>
              <a:rPr spc="-45" dirty="0">
                <a:latin typeface="Calibri"/>
                <a:cs typeface="Calibri"/>
              </a:rPr>
              <a:t> </a:t>
            </a:r>
            <a:r>
              <a:rPr spc="-5" dirty="0">
                <a:latin typeface="Calibri"/>
                <a:cs typeface="Calibri"/>
              </a:rPr>
              <a:t>servers</a:t>
            </a:r>
            <a:r>
              <a:rPr dirty="0">
                <a:latin typeface="Calibri"/>
                <a:cs typeface="Calibri"/>
              </a:rPr>
              <a:t> </a:t>
            </a:r>
            <a:r>
              <a:rPr spc="-5" dirty="0">
                <a:latin typeface="Calibri"/>
                <a:cs typeface="Calibri"/>
              </a:rPr>
              <a:t>in</a:t>
            </a:r>
            <a:r>
              <a:rPr spc="-10" dirty="0">
                <a:latin typeface="Calibri"/>
                <a:cs typeface="Calibri"/>
              </a:rPr>
              <a:t> </a:t>
            </a:r>
            <a:r>
              <a:rPr dirty="0">
                <a:latin typeface="Calibri"/>
                <a:cs typeface="Calibri"/>
              </a:rPr>
              <a:t>the</a:t>
            </a:r>
            <a:r>
              <a:rPr spc="-15" dirty="0">
                <a:latin typeface="Calibri"/>
                <a:cs typeface="Calibri"/>
              </a:rPr>
              <a:t> </a:t>
            </a:r>
            <a:r>
              <a:rPr dirty="0">
                <a:latin typeface="Calibri"/>
                <a:cs typeface="Calibri"/>
              </a:rPr>
              <a:t>cloud</a:t>
            </a:r>
            <a:r>
              <a:rPr spc="-15" dirty="0">
                <a:latin typeface="Calibri"/>
                <a:cs typeface="Calibri"/>
              </a:rPr>
              <a:t> </a:t>
            </a:r>
            <a:r>
              <a:rPr spc="-10" dirty="0">
                <a:latin typeface="Calibri"/>
                <a:cs typeface="Calibri"/>
              </a:rPr>
              <a:t>environment</a:t>
            </a:r>
            <a:endParaRPr dirty="0">
              <a:latin typeface="Calibri"/>
              <a:cs typeface="Calibri"/>
            </a:endParaRPr>
          </a:p>
          <a:p>
            <a:pPr>
              <a:lnSpc>
                <a:spcPct val="100000"/>
              </a:lnSpc>
              <a:spcBef>
                <a:spcPts val="30"/>
              </a:spcBef>
            </a:pPr>
            <a:endParaRPr dirty="0">
              <a:latin typeface="Calibri"/>
              <a:cs typeface="Calibri"/>
            </a:endParaRPr>
          </a:p>
          <a:p>
            <a:pPr marL="356870" indent="-344805">
              <a:lnSpc>
                <a:spcPct val="100000"/>
              </a:lnSpc>
              <a:spcBef>
                <a:spcPts val="5"/>
              </a:spcBef>
              <a:buFont typeface="Arial MT"/>
              <a:buChar char="•"/>
              <a:tabLst>
                <a:tab pos="356870" algn="l"/>
                <a:tab pos="357505" algn="l"/>
              </a:tabLst>
            </a:pPr>
            <a:r>
              <a:rPr dirty="0">
                <a:latin typeface="Calibri"/>
                <a:cs typeface="Calibri"/>
              </a:rPr>
              <a:t>If</a:t>
            </a:r>
            <a:r>
              <a:rPr spc="-10" dirty="0">
                <a:latin typeface="Calibri"/>
                <a:cs typeface="Calibri"/>
              </a:rPr>
              <a:t> </a:t>
            </a:r>
            <a:r>
              <a:rPr spc="5" dirty="0">
                <a:latin typeface="Calibri"/>
                <a:cs typeface="Calibri"/>
              </a:rPr>
              <a:t>the</a:t>
            </a:r>
            <a:r>
              <a:rPr spc="-20" dirty="0">
                <a:latin typeface="Calibri"/>
                <a:cs typeface="Calibri"/>
              </a:rPr>
              <a:t> </a:t>
            </a:r>
            <a:r>
              <a:rPr spc="5" dirty="0">
                <a:latin typeface="Calibri"/>
                <a:cs typeface="Calibri"/>
              </a:rPr>
              <a:t>VM</a:t>
            </a:r>
            <a:r>
              <a:rPr spc="-30" dirty="0">
                <a:latin typeface="Calibri"/>
                <a:cs typeface="Calibri"/>
              </a:rPr>
              <a:t> </a:t>
            </a:r>
            <a:r>
              <a:rPr spc="-5" dirty="0">
                <a:latin typeface="Calibri"/>
                <a:cs typeface="Calibri"/>
              </a:rPr>
              <a:t>is</a:t>
            </a:r>
            <a:r>
              <a:rPr dirty="0">
                <a:latin typeface="Calibri"/>
                <a:cs typeface="Calibri"/>
              </a:rPr>
              <a:t> </a:t>
            </a:r>
            <a:r>
              <a:rPr spc="-10" dirty="0">
                <a:latin typeface="Calibri"/>
                <a:cs typeface="Calibri"/>
              </a:rPr>
              <a:t>available</a:t>
            </a:r>
            <a:r>
              <a:rPr spc="5" dirty="0">
                <a:latin typeface="Calibri"/>
                <a:cs typeface="Calibri"/>
              </a:rPr>
              <a:t> </a:t>
            </a:r>
            <a:r>
              <a:rPr dirty="0">
                <a:latin typeface="Calibri"/>
                <a:cs typeface="Calibri"/>
              </a:rPr>
              <a:t>then</a:t>
            </a:r>
            <a:r>
              <a:rPr spc="-10" dirty="0">
                <a:latin typeface="Calibri"/>
                <a:cs typeface="Calibri"/>
              </a:rPr>
              <a:t> </a:t>
            </a:r>
            <a:r>
              <a:rPr dirty="0">
                <a:latin typeface="Calibri"/>
                <a:cs typeface="Calibri"/>
              </a:rPr>
              <a:t>job</a:t>
            </a:r>
            <a:r>
              <a:rPr spc="-10" dirty="0">
                <a:latin typeface="Calibri"/>
                <a:cs typeface="Calibri"/>
              </a:rPr>
              <a:t> </a:t>
            </a:r>
            <a:r>
              <a:rPr spc="-5" dirty="0">
                <a:latin typeface="Calibri"/>
                <a:cs typeface="Calibri"/>
              </a:rPr>
              <a:t>is </a:t>
            </a:r>
            <a:r>
              <a:rPr spc="-10" dirty="0">
                <a:latin typeface="Calibri"/>
                <a:cs typeface="Calibri"/>
              </a:rPr>
              <a:t>allowed</a:t>
            </a:r>
            <a:r>
              <a:rPr spc="15" dirty="0">
                <a:latin typeface="Calibri"/>
                <a:cs typeface="Calibri"/>
              </a:rPr>
              <a:t> </a:t>
            </a:r>
            <a:r>
              <a:rPr spc="-10" dirty="0">
                <a:latin typeface="Calibri"/>
                <a:cs typeface="Calibri"/>
              </a:rPr>
              <a:t>to</a:t>
            </a:r>
            <a:r>
              <a:rPr spc="-15" dirty="0">
                <a:latin typeface="Calibri"/>
                <a:cs typeface="Calibri"/>
              </a:rPr>
              <a:t> </a:t>
            </a:r>
            <a:r>
              <a:rPr spc="5" dirty="0">
                <a:latin typeface="Calibri"/>
                <a:cs typeface="Calibri"/>
              </a:rPr>
              <a:t>run</a:t>
            </a:r>
            <a:r>
              <a:rPr spc="-30" dirty="0">
                <a:latin typeface="Calibri"/>
                <a:cs typeface="Calibri"/>
              </a:rPr>
              <a:t> </a:t>
            </a:r>
            <a:r>
              <a:rPr dirty="0">
                <a:latin typeface="Calibri"/>
                <a:cs typeface="Calibri"/>
              </a:rPr>
              <a:t>on</a:t>
            </a:r>
            <a:r>
              <a:rPr spc="-10" dirty="0">
                <a:latin typeface="Calibri"/>
                <a:cs typeface="Calibri"/>
              </a:rPr>
              <a:t> </a:t>
            </a:r>
            <a:r>
              <a:rPr spc="5" dirty="0">
                <a:latin typeface="Calibri"/>
                <a:cs typeface="Calibri"/>
              </a:rPr>
              <a:t>the</a:t>
            </a:r>
            <a:r>
              <a:rPr spc="-25" dirty="0">
                <a:latin typeface="Calibri"/>
                <a:cs typeface="Calibri"/>
              </a:rPr>
              <a:t> </a:t>
            </a:r>
            <a:r>
              <a:rPr spc="5" dirty="0">
                <a:latin typeface="Calibri"/>
                <a:cs typeface="Calibri"/>
              </a:rPr>
              <a:t>VM.</a:t>
            </a:r>
            <a:endParaRPr dirty="0">
              <a:latin typeface="Calibri"/>
              <a:cs typeface="Calibri"/>
            </a:endParaRPr>
          </a:p>
          <a:p>
            <a:pPr>
              <a:lnSpc>
                <a:spcPct val="100000"/>
              </a:lnSpc>
              <a:spcBef>
                <a:spcPts val="10"/>
              </a:spcBef>
              <a:buFont typeface="Arial MT"/>
              <a:buChar char="•"/>
            </a:pPr>
            <a:endParaRPr sz="2000" dirty="0">
              <a:latin typeface="Calibri"/>
              <a:cs typeface="Calibri"/>
            </a:endParaRPr>
          </a:p>
          <a:p>
            <a:pPr marL="356870" marR="147955" indent="-344805">
              <a:lnSpc>
                <a:spcPts val="1440"/>
              </a:lnSpc>
              <a:buFont typeface="Arial MT"/>
              <a:buChar char="•"/>
              <a:tabLst>
                <a:tab pos="356870" algn="l"/>
                <a:tab pos="357505" algn="l"/>
              </a:tabLst>
            </a:pPr>
            <a:r>
              <a:rPr dirty="0">
                <a:latin typeface="Calibri"/>
                <a:cs typeface="Calibri"/>
              </a:rPr>
              <a:t>If </a:t>
            </a:r>
            <a:r>
              <a:rPr spc="5" dirty="0">
                <a:latin typeface="Calibri"/>
                <a:cs typeface="Calibri"/>
              </a:rPr>
              <a:t>the VM </a:t>
            </a:r>
            <a:r>
              <a:rPr spc="-5" dirty="0">
                <a:latin typeface="Calibri"/>
                <a:cs typeface="Calibri"/>
              </a:rPr>
              <a:t>is </a:t>
            </a:r>
            <a:r>
              <a:rPr dirty="0">
                <a:latin typeface="Calibri"/>
                <a:cs typeface="Calibri"/>
              </a:rPr>
              <a:t>not </a:t>
            </a:r>
            <a:r>
              <a:rPr spc="-10" dirty="0">
                <a:latin typeface="Calibri"/>
                <a:cs typeface="Calibri"/>
              </a:rPr>
              <a:t>available </a:t>
            </a:r>
            <a:r>
              <a:rPr dirty="0">
                <a:latin typeface="Calibri"/>
                <a:cs typeface="Calibri"/>
              </a:rPr>
              <a:t>then </a:t>
            </a:r>
            <a:r>
              <a:rPr spc="5" dirty="0">
                <a:latin typeface="Calibri"/>
                <a:cs typeface="Calibri"/>
              </a:rPr>
              <a:t>the </a:t>
            </a:r>
            <a:r>
              <a:rPr dirty="0">
                <a:latin typeface="Calibri"/>
                <a:cs typeface="Calibri"/>
              </a:rPr>
              <a:t>algorithm </a:t>
            </a:r>
            <a:r>
              <a:rPr spc="-5" dirty="0">
                <a:latin typeface="Calibri"/>
                <a:cs typeface="Calibri"/>
              </a:rPr>
              <a:t>finds </a:t>
            </a:r>
            <a:r>
              <a:rPr spc="5" dirty="0">
                <a:latin typeface="Calibri"/>
                <a:cs typeface="Calibri"/>
              </a:rPr>
              <a:t>a </a:t>
            </a:r>
            <a:r>
              <a:rPr spc="-5" dirty="0">
                <a:latin typeface="Calibri"/>
                <a:cs typeface="Calibri"/>
              </a:rPr>
              <a:t>low priority </a:t>
            </a:r>
            <a:r>
              <a:rPr dirty="0">
                <a:latin typeface="Calibri"/>
                <a:cs typeface="Calibri"/>
              </a:rPr>
              <a:t>job </a:t>
            </a:r>
            <a:r>
              <a:rPr spc="-5" dirty="0">
                <a:latin typeface="Calibri"/>
                <a:cs typeface="Calibri"/>
              </a:rPr>
              <a:t>taking </a:t>
            </a:r>
            <a:r>
              <a:rPr spc="-15" dirty="0">
                <a:latin typeface="Calibri"/>
                <a:cs typeface="Calibri"/>
              </a:rPr>
              <a:t>into </a:t>
            </a:r>
            <a:r>
              <a:rPr spc="-5" dirty="0">
                <a:latin typeface="Calibri"/>
                <a:cs typeface="Calibri"/>
              </a:rPr>
              <a:t>account </a:t>
            </a:r>
            <a:r>
              <a:rPr spc="5" dirty="0">
                <a:latin typeface="Calibri"/>
                <a:cs typeface="Calibri"/>
              </a:rPr>
              <a:t>the </a:t>
            </a:r>
            <a:r>
              <a:rPr spc="-20" dirty="0">
                <a:latin typeface="Calibri"/>
                <a:cs typeface="Calibri"/>
              </a:rPr>
              <a:t>job’s </a:t>
            </a:r>
            <a:r>
              <a:rPr spc="-325" dirty="0">
                <a:latin typeface="Calibri"/>
                <a:cs typeface="Calibri"/>
              </a:rPr>
              <a:t> </a:t>
            </a:r>
            <a:r>
              <a:rPr dirty="0">
                <a:latin typeface="Calibri"/>
                <a:cs typeface="Calibri"/>
              </a:rPr>
              <a:t>lease</a:t>
            </a:r>
            <a:r>
              <a:rPr spc="-20" dirty="0">
                <a:latin typeface="Calibri"/>
                <a:cs typeface="Calibri"/>
              </a:rPr>
              <a:t> </a:t>
            </a:r>
            <a:r>
              <a:rPr dirty="0">
                <a:latin typeface="Calibri"/>
                <a:cs typeface="Calibri"/>
              </a:rPr>
              <a:t>type.</a:t>
            </a: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A085906C-848C-4EDF-B598-5F030C856832}"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96</a:t>
            </a:fld>
            <a:endParaRPr lang="en-IN" dirty="0"/>
          </a:p>
        </p:txBody>
      </p:sp>
    </p:spTree>
    <p:extLst>
      <p:ext uri="{BB962C8B-B14F-4D97-AF65-F5344CB8AC3E}">
        <p14:creationId xmlns:p14="http://schemas.microsoft.com/office/powerpoint/2010/main" val="2298158086"/>
      </p:ext>
    </p:extLst>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6244" y="1539621"/>
            <a:ext cx="7875270" cy="3814445"/>
          </a:xfrm>
          <a:prstGeom prst="rect">
            <a:avLst/>
          </a:prstGeom>
        </p:spPr>
        <p:txBody>
          <a:bodyPr vert="horz" wrap="square" lIns="0" tIns="13970" rIns="0" bIns="0" rtlCol="0">
            <a:spAutoFit/>
          </a:bodyPr>
          <a:lstStyle/>
          <a:p>
            <a:pPr marL="12700">
              <a:lnSpc>
                <a:spcPts val="3229"/>
              </a:lnSpc>
              <a:spcBef>
                <a:spcPts val="110"/>
              </a:spcBef>
            </a:pPr>
            <a:r>
              <a:rPr sz="2700" spc="5" dirty="0">
                <a:latin typeface="Times New Roman"/>
                <a:cs typeface="Times New Roman"/>
              </a:rPr>
              <a:t>There</a:t>
            </a:r>
            <a:r>
              <a:rPr sz="2700" spc="-40" dirty="0">
                <a:latin typeface="Times New Roman"/>
                <a:cs typeface="Times New Roman"/>
              </a:rPr>
              <a:t> </a:t>
            </a:r>
            <a:r>
              <a:rPr sz="2700" dirty="0">
                <a:latin typeface="Times New Roman"/>
                <a:cs typeface="Times New Roman"/>
              </a:rPr>
              <a:t>are</a:t>
            </a:r>
            <a:r>
              <a:rPr sz="2700" spc="-40" dirty="0">
                <a:latin typeface="Times New Roman"/>
                <a:cs typeface="Times New Roman"/>
              </a:rPr>
              <a:t> </a:t>
            </a:r>
            <a:r>
              <a:rPr sz="2700" dirty="0">
                <a:latin typeface="Times New Roman"/>
                <a:cs typeface="Times New Roman"/>
              </a:rPr>
              <a:t>three</a:t>
            </a:r>
            <a:r>
              <a:rPr sz="2700" spc="-45" dirty="0">
                <a:latin typeface="Times New Roman"/>
                <a:cs typeface="Times New Roman"/>
              </a:rPr>
              <a:t> </a:t>
            </a:r>
            <a:r>
              <a:rPr sz="2700" dirty="0">
                <a:latin typeface="Times New Roman"/>
                <a:cs typeface="Times New Roman"/>
              </a:rPr>
              <a:t>types</a:t>
            </a:r>
            <a:endParaRPr sz="2700">
              <a:latin typeface="Times New Roman"/>
              <a:cs typeface="Times New Roman"/>
            </a:endParaRPr>
          </a:p>
          <a:p>
            <a:pPr marL="356870" marR="267970" indent="-344805">
              <a:lnSpc>
                <a:spcPts val="2620"/>
              </a:lnSpc>
              <a:spcBef>
                <a:spcPts val="595"/>
              </a:spcBef>
              <a:buFont typeface="Arial MT"/>
              <a:buChar char="•"/>
              <a:tabLst>
                <a:tab pos="436245" algn="l"/>
                <a:tab pos="436880" algn="l"/>
              </a:tabLst>
            </a:pPr>
            <a:r>
              <a:rPr dirty="0"/>
              <a:t>	</a:t>
            </a:r>
            <a:r>
              <a:rPr sz="2700" dirty="0">
                <a:latin typeface="Times New Roman"/>
                <a:cs typeface="Times New Roman"/>
              </a:rPr>
              <a:t>Cancellable:</a:t>
            </a:r>
            <a:r>
              <a:rPr sz="2700" spc="-100" dirty="0">
                <a:latin typeface="Times New Roman"/>
                <a:cs typeface="Times New Roman"/>
              </a:rPr>
              <a:t> </a:t>
            </a:r>
            <a:r>
              <a:rPr sz="2700" spc="5" dirty="0">
                <a:latin typeface="Times New Roman"/>
                <a:cs typeface="Times New Roman"/>
              </a:rPr>
              <a:t>These</a:t>
            </a:r>
            <a:r>
              <a:rPr sz="2700" spc="-40" dirty="0">
                <a:latin typeface="Times New Roman"/>
                <a:cs typeface="Times New Roman"/>
              </a:rPr>
              <a:t> </a:t>
            </a:r>
            <a:r>
              <a:rPr sz="2700" spc="5" dirty="0">
                <a:latin typeface="Times New Roman"/>
                <a:cs typeface="Times New Roman"/>
              </a:rPr>
              <a:t>requests</a:t>
            </a:r>
            <a:r>
              <a:rPr sz="2700" spc="-60" dirty="0">
                <a:latin typeface="Times New Roman"/>
                <a:cs typeface="Times New Roman"/>
              </a:rPr>
              <a:t> </a:t>
            </a:r>
            <a:r>
              <a:rPr sz="2700" dirty="0">
                <a:latin typeface="Times New Roman"/>
                <a:cs typeface="Times New Roman"/>
              </a:rPr>
              <a:t>can</a:t>
            </a:r>
            <a:r>
              <a:rPr sz="2700" spc="-25" dirty="0">
                <a:latin typeface="Times New Roman"/>
                <a:cs typeface="Times New Roman"/>
              </a:rPr>
              <a:t> </a:t>
            </a:r>
            <a:r>
              <a:rPr sz="2700" spc="5" dirty="0">
                <a:latin typeface="Times New Roman"/>
                <a:cs typeface="Times New Roman"/>
              </a:rPr>
              <a:t>be</a:t>
            </a:r>
            <a:r>
              <a:rPr sz="2700" spc="-15" dirty="0">
                <a:latin typeface="Times New Roman"/>
                <a:cs typeface="Times New Roman"/>
              </a:rPr>
              <a:t> </a:t>
            </a:r>
            <a:r>
              <a:rPr sz="2700" spc="5" dirty="0">
                <a:latin typeface="Times New Roman"/>
                <a:cs typeface="Times New Roman"/>
              </a:rPr>
              <a:t>scheduled</a:t>
            </a:r>
            <a:r>
              <a:rPr sz="2700" spc="-75" dirty="0">
                <a:latin typeface="Times New Roman"/>
                <a:cs typeface="Times New Roman"/>
              </a:rPr>
              <a:t> </a:t>
            </a:r>
            <a:r>
              <a:rPr sz="2700" dirty="0">
                <a:latin typeface="Times New Roman"/>
                <a:cs typeface="Times New Roman"/>
              </a:rPr>
              <a:t>at</a:t>
            </a:r>
            <a:r>
              <a:rPr sz="2700" spc="-20" dirty="0">
                <a:latin typeface="Times New Roman"/>
                <a:cs typeface="Times New Roman"/>
              </a:rPr>
              <a:t> </a:t>
            </a:r>
            <a:r>
              <a:rPr sz="2700" dirty="0">
                <a:latin typeface="Times New Roman"/>
                <a:cs typeface="Times New Roman"/>
              </a:rPr>
              <a:t>any </a:t>
            </a:r>
            <a:r>
              <a:rPr sz="2700" spc="-660" dirty="0">
                <a:latin typeface="Times New Roman"/>
                <a:cs typeface="Times New Roman"/>
              </a:rPr>
              <a:t> </a:t>
            </a:r>
            <a:r>
              <a:rPr sz="2700" spc="-10" dirty="0">
                <a:latin typeface="Times New Roman"/>
                <a:cs typeface="Times New Roman"/>
              </a:rPr>
              <a:t>time</a:t>
            </a:r>
            <a:r>
              <a:rPr sz="2700" spc="5" dirty="0">
                <a:latin typeface="Times New Roman"/>
                <a:cs typeface="Times New Roman"/>
              </a:rPr>
              <a:t> </a:t>
            </a:r>
            <a:r>
              <a:rPr sz="2700" spc="-5" dirty="0">
                <a:latin typeface="Times New Roman"/>
                <a:cs typeface="Times New Roman"/>
              </a:rPr>
              <a:t>after</a:t>
            </a:r>
            <a:r>
              <a:rPr sz="2700" spc="20" dirty="0">
                <a:latin typeface="Times New Roman"/>
                <a:cs typeface="Times New Roman"/>
              </a:rPr>
              <a:t> </a:t>
            </a:r>
            <a:r>
              <a:rPr sz="2700" spc="-5" dirty="0">
                <a:latin typeface="Times New Roman"/>
                <a:cs typeface="Times New Roman"/>
              </a:rPr>
              <a:t>their</a:t>
            </a:r>
            <a:r>
              <a:rPr sz="2700" spc="-20" dirty="0">
                <a:latin typeface="Times New Roman"/>
                <a:cs typeface="Times New Roman"/>
              </a:rPr>
              <a:t> </a:t>
            </a:r>
            <a:r>
              <a:rPr sz="2700" dirty="0">
                <a:latin typeface="Times New Roman"/>
                <a:cs typeface="Times New Roman"/>
              </a:rPr>
              <a:t>arrival</a:t>
            </a:r>
            <a:r>
              <a:rPr sz="2700" spc="-45" dirty="0">
                <a:latin typeface="Times New Roman"/>
                <a:cs typeface="Times New Roman"/>
              </a:rPr>
              <a:t> </a:t>
            </a:r>
            <a:r>
              <a:rPr sz="2700" spc="-10" dirty="0">
                <a:latin typeface="Times New Roman"/>
                <a:cs typeface="Times New Roman"/>
              </a:rPr>
              <a:t>time</a:t>
            </a:r>
            <a:endParaRPr sz="2700">
              <a:latin typeface="Times New Roman"/>
              <a:cs typeface="Times New Roman"/>
            </a:endParaRPr>
          </a:p>
          <a:p>
            <a:pPr>
              <a:lnSpc>
                <a:spcPct val="100000"/>
              </a:lnSpc>
              <a:spcBef>
                <a:spcPts val="50"/>
              </a:spcBef>
              <a:buFont typeface="Arial MT"/>
              <a:buChar char="•"/>
            </a:pPr>
            <a:endParaRPr sz="3350">
              <a:latin typeface="Times New Roman"/>
              <a:cs typeface="Times New Roman"/>
            </a:endParaRPr>
          </a:p>
          <a:p>
            <a:pPr marL="356870" marR="5080" indent="-344805">
              <a:lnSpc>
                <a:spcPct val="80000"/>
              </a:lnSpc>
              <a:buFont typeface="Arial MT"/>
              <a:buChar char="•"/>
              <a:tabLst>
                <a:tab pos="356870" algn="l"/>
                <a:tab pos="357505" algn="l"/>
              </a:tabLst>
            </a:pPr>
            <a:r>
              <a:rPr sz="2700" spc="5" dirty="0">
                <a:latin typeface="Times New Roman"/>
                <a:cs typeface="Times New Roman"/>
              </a:rPr>
              <a:t>Suspendable: Suspendable </a:t>
            </a:r>
            <a:r>
              <a:rPr sz="2700" dirty="0">
                <a:latin typeface="Times New Roman"/>
                <a:cs typeface="Times New Roman"/>
              </a:rPr>
              <a:t>leases </a:t>
            </a:r>
            <a:r>
              <a:rPr sz="2700" spc="5" dirty="0">
                <a:latin typeface="Times New Roman"/>
                <a:cs typeface="Times New Roman"/>
              </a:rPr>
              <a:t>are </a:t>
            </a:r>
            <a:r>
              <a:rPr sz="2700" dirty="0">
                <a:latin typeface="Times New Roman"/>
                <a:cs typeface="Times New Roman"/>
              </a:rPr>
              <a:t>flexible </a:t>
            </a:r>
            <a:r>
              <a:rPr sz="2700" spc="-5" dirty="0">
                <a:latin typeface="Times New Roman"/>
                <a:cs typeface="Times New Roman"/>
              </a:rPr>
              <a:t>in </a:t>
            </a:r>
            <a:r>
              <a:rPr sz="2700" dirty="0">
                <a:latin typeface="Times New Roman"/>
                <a:cs typeface="Times New Roman"/>
              </a:rPr>
              <a:t>start </a:t>
            </a:r>
            <a:r>
              <a:rPr sz="2700" spc="5" dirty="0">
                <a:latin typeface="Times New Roman"/>
                <a:cs typeface="Times New Roman"/>
              </a:rPr>
              <a:t> </a:t>
            </a:r>
            <a:r>
              <a:rPr sz="2700" spc="-10" dirty="0">
                <a:latin typeface="Times New Roman"/>
                <a:cs typeface="Times New Roman"/>
              </a:rPr>
              <a:t>time</a:t>
            </a:r>
            <a:r>
              <a:rPr sz="2700" spc="5" dirty="0">
                <a:latin typeface="Times New Roman"/>
                <a:cs typeface="Times New Roman"/>
              </a:rPr>
              <a:t> and</a:t>
            </a:r>
            <a:r>
              <a:rPr sz="2700" spc="-15" dirty="0">
                <a:latin typeface="Times New Roman"/>
                <a:cs typeface="Times New Roman"/>
              </a:rPr>
              <a:t> </a:t>
            </a:r>
            <a:r>
              <a:rPr sz="2700" dirty="0">
                <a:latin typeface="Times New Roman"/>
                <a:cs typeface="Times New Roman"/>
              </a:rPr>
              <a:t>can</a:t>
            </a:r>
            <a:r>
              <a:rPr sz="2700" spc="-20" dirty="0">
                <a:latin typeface="Times New Roman"/>
                <a:cs typeface="Times New Roman"/>
              </a:rPr>
              <a:t> </a:t>
            </a:r>
            <a:r>
              <a:rPr sz="2700" spc="5" dirty="0">
                <a:latin typeface="Times New Roman"/>
                <a:cs typeface="Times New Roman"/>
              </a:rPr>
              <a:t>be</a:t>
            </a:r>
            <a:r>
              <a:rPr sz="2700" spc="-15" dirty="0">
                <a:latin typeface="Times New Roman"/>
                <a:cs typeface="Times New Roman"/>
              </a:rPr>
              <a:t> </a:t>
            </a:r>
            <a:r>
              <a:rPr sz="2700" spc="5" dirty="0">
                <a:latin typeface="Times New Roman"/>
                <a:cs typeface="Times New Roman"/>
              </a:rPr>
              <a:t>scheduled</a:t>
            </a:r>
            <a:r>
              <a:rPr sz="2700" spc="-70" dirty="0">
                <a:latin typeface="Times New Roman"/>
                <a:cs typeface="Times New Roman"/>
              </a:rPr>
              <a:t> </a:t>
            </a:r>
            <a:r>
              <a:rPr sz="2700" dirty="0">
                <a:latin typeface="Times New Roman"/>
                <a:cs typeface="Times New Roman"/>
              </a:rPr>
              <a:t>at</a:t>
            </a:r>
            <a:r>
              <a:rPr sz="2700" spc="-15" dirty="0">
                <a:latin typeface="Times New Roman"/>
                <a:cs typeface="Times New Roman"/>
              </a:rPr>
              <a:t> </a:t>
            </a:r>
            <a:r>
              <a:rPr sz="2700" dirty="0">
                <a:latin typeface="Times New Roman"/>
                <a:cs typeface="Times New Roman"/>
              </a:rPr>
              <a:t>any</a:t>
            </a:r>
            <a:r>
              <a:rPr sz="2700" spc="-20" dirty="0">
                <a:latin typeface="Times New Roman"/>
                <a:cs typeface="Times New Roman"/>
              </a:rPr>
              <a:t> </a:t>
            </a:r>
            <a:r>
              <a:rPr sz="2700" spc="-10" dirty="0">
                <a:latin typeface="Times New Roman"/>
                <a:cs typeface="Times New Roman"/>
              </a:rPr>
              <a:t>time</a:t>
            </a:r>
            <a:r>
              <a:rPr sz="2700" spc="5" dirty="0">
                <a:latin typeface="Times New Roman"/>
                <a:cs typeface="Times New Roman"/>
              </a:rPr>
              <a:t> </a:t>
            </a:r>
            <a:r>
              <a:rPr sz="2700" spc="-5" dirty="0">
                <a:latin typeface="Times New Roman"/>
                <a:cs typeface="Times New Roman"/>
              </a:rPr>
              <a:t>after</a:t>
            </a:r>
            <a:r>
              <a:rPr sz="2700" dirty="0">
                <a:latin typeface="Times New Roman"/>
                <a:cs typeface="Times New Roman"/>
              </a:rPr>
              <a:t> </a:t>
            </a:r>
            <a:r>
              <a:rPr sz="2700" spc="-5" dirty="0">
                <a:latin typeface="Times New Roman"/>
                <a:cs typeface="Times New Roman"/>
              </a:rPr>
              <a:t>their</a:t>
            </a:r>
            <a:r>
              <a:rPr sz="2700" spc="5" dirty="0">
                <a:latin typeface="Times New Roman"/>
                <a:cs typeface="Times New Roman"/>
              </a:rPr>
              <a:t> ready </a:t>
            </a:r>
            <a:r>
              <a:rPr sz="2700" spc="-660" dirty="0">
                <a:latin typeface="Times New Roman"/>
                <a:cs typeface="Times New Roman"/>
              </a:rPr>
              <a:t> </a:t>
            </a:r>
            <a:r>
              <a:rPr sz="2700" spc="-10" dirty="0">
                <a:latin typeface="Times New Roman"/>
                <a:cs typeface="Times New Roman"/>
              </a:rPr>
              <a:t>time</a:t>
            </a:r>
            <a:endParaRPr sz="2700">
              <a:latin typeface="Times New Roman"/>
              <a:cs typeface="Times New Roman"/>
            </a:endParaRPr>
          </a:p>
          <a:p>
            <a:pPr>
              <a:lnSpc>
                <a:spcPct val="100000"/>
              </a:lnSpc>
              <a:spcBef>
                <a:spcPts val="15"/>
              </a:spcBef>
              <a:buFont typeface="Arial MT"/>
              <a:buChar char="•"/>
            </a:pPr>
            <a:endParaRPr sz="3350">
              <a:latin typeface="Times New Roman"/>
              <a:cs typeface="Times New Roman"/>
            </a:endParaRPr>
          </a:p>
          <a:p>
            <a:pPr marL="356870" marR="567690" indent="-344805">
              <a:lnSpc>
                <a:spcPts val="2590"/>
              </a:lnSpc>
              <a:spcBef>
                <a:spcPts val="5"/>
              </a:spcBef>
              <a:buFont typeface="Arial MT"/>
              <a:buChar char="•"/>
              <a:tabLst>
                <a:tab pos="356870" algn="l"/>
                <a:tab pos="357505" algn="l"/>
              </a:tabLst>
            </a:pPr>
            <a:r>
              <a:rPr sz="2700" dirty="0">
                <a:latin typeface="Times New Roman"/>
                <a:cs typeface="Times New Roman"/>
              </a:rPr>
              <a:t>Non-Preemptable:</a:t>
            </a:r>
            <a:r>
              <a:rPr sz="2700" spc="-135" dirty="0">
                <a:latin typeface="Times New Roman"/>
                <a:cs typeface="Times New Roman"/>
              </a:rPr>
              <a:t> </a:t>
            </a:r>
            <a:r>
              <a:rPr sz="2700" spc="5" dirty="0">
                <a:latin typeface="Times New Roman"/>
                <a:cs typeface="Times New Roman"/>
              </a:rPr>
              <a:t>The</a:t>
            </a:r>
            <a:r>
              <a:rPr sz="2700" spc="-30" dirty="0">
                <a:latin typeface="Times New Roman"/>
                <a:cs typeface="Times New Roman"/>
              </a:rPr>
              <a:t> </a:t>
            </a:r>
            <a:r>
              <a:rPr sz="2700" dirty="0">
                <a:latin typeface="Times New Roman"/>
                <a:cs typeface="Times New Roman"/>
              </a:rPr>
              <a:t>leases</a:t>
            </a:r>
            <a:r>
              <a:rPr sz="2700" spc="-5" dirty="0">
                <a:latin typeface="Times New Roman"/>
                <a:cs typeface="Times New Roman"/>
              </a:rPr>
              <a:t> </a:t>
            </a:r>
            <a:r>
              <a:rPr sz="2700" dirty="0">
                <a:latin typeface="Times New Roman"/>
                <a:cs typeface="Times New Roman"/>
              </a:rPr>
              <a:t>associated</a:t>
            </a:r>
            <a:r>
              <a:rPr sz="2700" spc="-20" dirty="0">
                <a:latin typeface="Times New Roman"/>
                <a:cs typeface="Times New Roman"/>
              </a:rPr>
              <a:t> </a:t>
            </a:r>
            <a:r>
              <a:rPr sz="2700" dirty="0">
                <a:latin typeface="Times New Roman"/>
                <a:cs typeface="Times New Roman"/>
              </a:rPr>
              <a:t>with</a:t>
            </a:r>
            <a:r>
              <a:rPr sz="2700" spc="-20" dirty="0">
                <a:latin typeface="Times New Roman"/>
                <a:cs typeface="Times New Roman"/>
              </a:rPr>
              <a:t> </a:t>
            </a:r>
            <a:r>
              <a:rPr sz="2700" spc="5" dirty="0">
                <a:latin typeface="Times New Roman"/>
                <a:cs typeface="Times New Roman"/>
              </a:rPr>
              <a:t>such </a:t>
            </a:r>
            <a:r>
              <a:rPr sz="2700" spc="-660" dirty="0">
                <a:latin typeface="Times New Roman"/>
                <a:cs typeface="Times New Roman"/>
              </a:rPr>
              <a:t> </a:t>
            </a:r>
            <a:r>
              <a:rPr sz="2700" spc="5" dirty="0">
                <a:latin typeface="Times New Roman"/>
                <a:cs typeface="Times New Roman"/>
              </a:rPr>
              <a:t>requests</a:t>
            </a:r>
            <a:r>
              <a:rPr sz="2700" spc="-60" dirty="0">
                <a:latin typeface="Times New Roman"/>
                <a:cs typeface="Times New Roman"/>
              </a:rPr>
              <a:t> </a:t>
            </a:r>
            <a:r>
              <a:rPr sz="2700" spc="5" dirty="0">
                <a:latin typeface="Times New Roman"/>
                <a:cs typeface="Times New Roman"/>
              </a:rPr>
              <a:t>cannot</a:t>
            </a:r>
            <a:r>
              <a:rPr sz="2700" spc="-65" dirty="0">
                <a:latin typeface="Times New Roman"/>
                <a:cs typeface="Times New Roman"/>
              </a:rPr>
              <a:t> </a:t>
            </a:r>
            <a:r>
              <a:rPr sz="2700" spc="5" dirty="0">
                <a:latin typeface="Times New Roman"/>
                <a:cs typeface="Times New Roman"/>
              </a:rPr>
              <a:t>be</a:t>
            </a:r>
            <a:r>
              <a:rPr sz="2700" spc="-35" dirty="0">
                <a:latin typeface="Times New Roman"/>
                <a:cs typeface="Times New Roman"/>
              </a:rPr>
              <a:t> </a:t>
            </a:r>
            <a:r>
              <a:rPr sz="2700" spc="5" dirty="0">
                <a:latin typeface="Times New Roman"/>
                <a:cs typeface="Times New Roman"/>
              </a:rPr>
              <a:t>pre-empted</a:t>
            </a:r>
            <a:r>
              <a:rPr sz="2700" spc="-50" dirty="0">
                <a:latin typeface="Times New Roman"/>
                <a:cs typeface="Times New Roman"/>
              </a:rPr>
              <a:t> </a:t>
            </a:r>
            <a:r>
              <a:rPr sz="2700" dirty="0">
                <a:latin typeface="Times New Roman"/>
                <a:cs typeface="Times New Roman"/>
              </a:rPr>
              <a:t>at</a:t>
            </a:r>
            <a:r>
              <a:rPr sz="2700" spc="-15" dirty="0">
                <a:latin typeface="Times New Roman"/>
                <a:cs typeface="Times New Roman"/>
              </a:rPr>
              <a:t> </a:t>
            </a:r>
            <a:r>
              <a:rPr sz="2700" spc="-10" dirty="0">
                <a:latin typeface="Times New Roman"/>
                <a:cs typeface="Times New Roman"/>
              </a:rPr>
              <a:t>all.</a:t>
            </a:r>
            <a:endParaRPr sz="2700">
              <a:latin typeface="Times New Roman"/>
              <a:cs typeface="Times New Roman"/>
            </a:endParaRPr>
          </a:p>
        </p:txBody>
      </p:sp>
      <p:sp>
        <p:nvSpPr>
          <p:cNvPr id="3" name="object 3"/>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4" name="Date Placeholder 3"/>
          <p:cNvSpPr>
            <a:spLocks noGrp="1"/>
          </p:cNvSpPr>
          <p:nvPr>
            <p:ph type="dt" sz="half" idx="4294967295"/>
          </p:nvPr>
        </p:nvSpPr>
        <p:spPr>
          <a:xfrm>
            <a:off x="457200" y="6377940"/>
            <a:ext cx="2103120" cy="342900"/>
          </a:xfrm>
          <a:prstGeom prst="rect">
            <a:avLst/>
          </a:prstGeom>
        </p:spPr>
        <p:txBody>
          <a:bodyPr/>
          <a:lstStyle/>
          <a:p>
            <a:fld id="{0DE2C0F9-5ADE-4A30-8E0F-051557ADFF4B}" type="datetime1">
              <a:rPr lang="en-US" smtClean="0"/>
              <a:t>7/20/2021</a:t>
            </a:fld>
            <a:endParaRPr lang="en-US"/>
          </a:p>
        </p:txBody>
      </p:sp>
      <p:sp>
        <p:nvSpPr>
          <p:cNvPr id="5" name="Slide Number Placeholder 4"/>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97</a:t>
            </a:fld>
            <a:endParaRPr lang="en-IN" dirty="0"/>
          </a:p>
        </p:txBody>
      </p:sp>
    </p:spTree>
    <p:extLst>
      <p:ext uri="{BB962C8B-B14F-4D97-AF65-F5344CB8AC3E}">
        <p14:creationId xmlns:p14="http://schemas.microsoft.com/office/powerpoint/2010/main" val="3141913197"/>
      </p:ext>
    </p:extLst>
  </p:cSld>
  <p:clrMapOvr>
    <a:masterClrMapping/>
  </p:clrMapOvr>
  <p:transition spd="slow">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Resource Allocation</a:t>
            </a:r>
            <a:endParaRPr lang="en-IN" dirty="0"/>
          </a:p>
        </p:txBody>
      </p:sp>
      <p:pic>
        <p:nvPicPr>
          <p:cNvPr id="4" name="image29.jpeg"/>
          <p:cNvPicPr>
            <a:picLocks noGrp="1"/>
          </p:cNvPicPr>
          <p:nvPr>
            <p:ph idx="1"/>
          </p:nvPr>
        </p:nvPicPr>
        <p:blipFill>
          <a:blip r:embed="rId2" cstate="print"/>
          <a:stretch>
            <a:fillRect/>
          </a:stretch>
        </p:blipFill>
        <p:spPr>
          <a:xfrm>
            <a:off x="728856" y="1268760"/>
            <a:ext cx="8077200" cy="4608512"/>
          </a:xfrm>
          <a:prstGeom prst="rect">
            <a:avLst/>
          </a:prstGeom>
        </p:spPr>
      </p:pic>
    </p:spTree>
    <p:extLst>
      <p:ext uri="{BB962C8B-B14F-4D97-AF65-F5344CB8AC3E}">
        <p14:creationId xmlns:p14="http://schemas.microsoft.com/office/powerpoint/2010/main" val="752124905"/>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598" y="205562"/>
            <a:ext cx="7596505" cy="636905"/>
          </a:xfrm>
          <a:prstGeom prst="rect">
            <a:avLst/>
          </a:prstGeom>
        </p:spPr>
        <p:txBody>
          <a:bodyPr vert="horz" wrap="square" lIns="0" tIns="13970" rIns="0" bIns="0" rtlCol="0">
            <a:spAutoFit/>
          </a:bodyPr>
          <a:lstStyle/>
          <a:p>
            <a:pPr marL="12700">
              <a:lnSpc>
                <a:spcPct val="100000"/>
              </a:lnSpc>
              <a:spcBef>
                <a:spcPts val="110"/>
              </a:spcBef>
            </a:pPr>
            <a:r>
              <a:rPr u="heavy" spc="5" dirty="0">
                <a:uFill>
                  <a:solidFill>
                    <a:srgbClr val="000000"/>
                  </a:solidFill>
                </a:uFill>
              </a:rPr>
              <a:t>Optimal</a:t>
            </a:r>
            <a:r>
              <a:rPr u="heavy" spc="-40" dirty="0">
                <a:uFill>
                  <a:solidFill>
                    <a:srgbClr val="000000"/>
                  </a:solidFill>
                </a:uFill>
              </a:rPr>
              <a:t> </a:t>
            </a:r>
            <a:r>
              <a:rPr u="heavy" spc="5" dirty="0">
                <a:uFill>
                  <a:solidFill>
                    <a:srgbClr val="000000"/>
                  </a:solidFill>
                </a:uFill>
              </a:rPr>
              <a:t>allocation</a:t>
            </a:r>
            <a:r>
              <a:rPr u="heavy" spc="-85" dirty="0">
                <a:uFill>
                  <a:solidFill>
                    <a:srgbClr val="000000"/>
                  </a:solidFill>
                </a:uFill>
              </a:rPr>
              <a:t> </a:t>
            </a:r>
            <a:r>
              <a:rPr u="heavy" dirty="0">
                <a:uFill>
                  <a:solidFill>
                    <a:srgbClr val="000000"/>
                  </a:solidFill>
                </a:uFill>
              </a:rPr>
              <a:t>of</a:t>
            </a:r>
            <a:r>
              <a:rPr u="heavy" spc="-25" dirty="0">
                <a:uFill>
                  <a:solidFill>
                    <a:srgbClr val="000000"/>
                  </a:solidFill>
                </a:uFill>
              </a:rPr>
              <a:t> </a:t>
            </a:r>
            <a:r>
              <a:rPr u="heavy" dirty="0">
                <a:uFill>
                  <a:solidFill>
                    <a:srgbClr val="000000"/>
                  </a:solidFill>
                </a:uFill>
              </a:rPr>
              <a:t>cloud</a:t>
            </a:r>
            <a:r>
              <a:rPr u="heavy" spc="-35" dirty="0">
                <a:uFill>
                  <a:solidFill>
                    <a:srgbClr val="000000"/>
                  </a:solidFill>
                </a:uFill>
              </a:rPr>
              <a:t> </a:t>
            </a:r>
            <a:r>
              <a:rPr u="heavy" spc="5" dirty="0">
                <a:uFill>
                  <a:solidFill>
                    <a:srgbClr val="000000"/>
                  </a:solidFill>
                </a:uFill>
              </a:rPr>
              <a:t>models</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smtClean="0"/>
              <a:t>Dr S Vigneshwari</a:t>
            </a:r>
            <a:endParaRPr spc="-5" dirty="0"/>
          </a:p>
        </p:txBody>
      </p:sp>
      <p:sp>
        <p:nvSpPr>
          <p:cNvPr id="3" name="object 3"/>
          <p:cNvSpPr txBox="1"/>
          <p:nvPr/>
        </p:nvSpPr>
        <p:spPr>
          <a:xfrm>
            <a:off x="536244" y="1624964"/>
            <a:ext cx="7856855" cy="2957830"/>
          </a:xfrm>
          <a:prstGeom prst="rect">
            <a:avLst/>
          </a:prstGeom>
        </p:spPr>
        <p:txBody>
          <a:bodyPr vert="horz" wrap="square" lIns="0" tIns="11430" rIns="0" bIns="0" rtlCol="0">
            <a:spAutoFit/>
          </a:bodyPr>
          <a:lstStyle/>
          <a:p>
            <a:pPr marL="356870" marR="141605" indent="-344805">
              <a:lnSpc>
                <a:spcPct val="100000"/>
              </a:lnSpc>
              <a:spcBef>
                <a:spcPts val="90"/>
              </a:spcBef>
              <a:buFont typeface="Arial MT"/>
              <a:buChar char="•"/>
              <a:tabLst>
                <a:tab pos="356870" algn="l"/>
                <a:tab pos="357505" algn="l"/>
              </a:tabLst>
            </a:pPr>
            <a:r>
              <a:rPr sz="2600" spc="-5" dirty="0">
                <a:latin typeface="Times New Roman"/>
                <a:cs typeface="Times New Roman"/>
              </a:rPr>
              <a:t>The</a:t>
            </a:r>
            <a:r>
              <a:rPr sz="2600" spc="-10" dirty="0">
                <a:latin typeface="Times New Roman"/>
                <a:cs typeface="Times New Roman"/>
              </a:rPr>
              <a:t> optimal</a:t>
            </a:r>
            <a:r>
              <a:rPr sz="2600" spc="65" dirty="0">
                <a:latin typeface="Times New Roman"/>
                <a:cs typeface="Times New Roman"/>
              </a:rPr>
              <a:t> </a:t>
            </a:r>
            <a:r>
              <a:rPr sz="2600" spc="-5" dirty="0">
                <a:latin typeface="Times New Roman"/>
                <a:cs typeface="Times New Roman"/>
              </a:rPr>
              <a:t>allocation</a:t>
            </a:r>
            <a:r>
              <a:rPr sz="2600" spc="15" dirty="0">
                <a:latin typeface="Times New Roman"/>
                <a:cs typeface="Times New Roman"/>
              </a:rPr>
              <a:t> </a:t>
            </a:r>
            <a:r>
              <a:rPr sz="2600" spc="-5" dirty="0">
                <a:latin typeface="Times New Roman"/>
                <a:cs typeface="Times New Roman"/>
              </a:rPr>
              <a:t>of </a:t>
            </a:r>
            <a:r>
              <a:rPr sz="2600" spc="-10" dirty="0">
                <a:latin typeface="Times New Roman"/>
                <a:cs typeface="Times New Roman"/>
              </a:rPr>
              <a:t>computing</a:t>
            </a:r>
            <a:r>
              <a:rPr sz="2600" spc="65" dirty="0">
                <a:latin typeface="Times New Roman"/>
                <a:cs typeface="Times New Roman"/>
              </a:rPr>
              <a:t> </a:t>
            </a:r>
            <a:r>
              <a:rPr sz="2600" spc="-5" dirty="0">
                <a:latin typeface="Times New Roman"/>
                <a:cs typeface="Times New Roman"/>
              </a:rPr>
              <a:t>resources is</a:t>
            </a:r>
            <a:r>
              <a:rPr sz="2600" spc="15" dirty="0">
                <a:latin typeface="Times New Roman"/>
                <a:cs typeface="Times New Roman"/>
              </a:rPr>
              <a:t> </a:t>
            </a:r>
            <a:r>
              <a:rPr sz="2600" spc="-5" dirty="0">
                <a:latin typeface="Times New Roman"/>
                <a:cs typeface="Times New Roman"/>
              </a:rPr>
              <a:t>a core </a:t>
            </a:r>
            <a:r>
              <a:rPr sz="2600" spc="-635" dirty="0">
                <a:latin typeface="Times New Roman"/>
                <a:cs typeface="Times New Roman"/>
              </a:rPr>
              <a:t> </a:t>
            </a:r>
            <a:r>
              <a:rPr sz="2600" spc="-5" dirty="0">
                <a:latin typeface="Times New Roman"/>
                <a:cs typeface="Times New Roman"/>
              </a:rPr>
              <a:t>part</a:t>
            </a:r>
            <a:r>
              <a:rPr sz="2600" spc="-10" dirty="0">
                <a:latin typeface="Times New Roman"/>
                <a:cs typeface="Times New Roman"/>
              </a:rPr>
              <a:t> </a:t>
            </a:r>
            <a:r>
              <a:rPr sz="2600" dirty="0">
                <a:latin typeface="Times New Roman"/>
                <a:cs typeface="Times New Roman"/>
              </a:rPr>
              <a:t>for</a:t>
            </a:r>
            <a:r>
              <a:rPr sz="2600" spc="-30" dirty="0">
                <a:latin typeface="Times New Roman"/>
                <a:cs typeface="Times New Roman"/>
              </a:rPr>
              <a:t> </a:t>
            </a:r>
            <a:r>
              <a:rPr sz="2600" spc="-10" dirty="0">
                <a:latin typeface="Times New Roman"/>
                <a:cs typeface="Times New Roman"/>
              </a:rPr>
              <a:t>implementing</a:t>
            </a:r>
            <a:r>
              <a:rPr sz="2600" spc="114" dirty="0">
                <a:latin typeface="Times New Roman"/>
                <a:cs typeface="Times New Roman"/>
              </a:rPr>
              <a:t> </a:t>
            </a:r>
            <a:r>
              <a:rPr sz="2600" spc="-5" dirty="0">
                <a:latin typeface="Times New Roman"/>
                <a:cs typeface="Times New Roman"/>
              </a:rPr>
              <a:t>cloud </a:t>
            </a:r>
            <a:r>
              <a:rPr sz="2600" spc="-10" dirty="0">
                <a:latin typeface="Times New Roman"/>
                <a:cs typeface="Times New Roman"/>
              </a:rPr>
              <a:t>computing.</a:t>
            </a:r>
            <a:endParaRPr sz="2600">
              <a:latin typeface="Times New Roman"/>
              <a:cs typeface="Times New Roman"/>
            </a:endParaRPr>
          </a:p>
          <a:p>
            <a:pPr>
              <a:lnSpc>
                <a:spcPct val="100000"/>
              </a:lnSpc>
              <a:spcBef>
                <a:spcPts val="5"/>
              </a:spcBef>
              <a:buFont typeface="Arial MT"/>
              <a:buChar char="•"/>
            </a:pPr>
            <a:endParaRPr sz="3800">
              <a:latin typeface="Times New Roman"/>
              <a:cs typeface="Times New Roman"/>
            </a:endParaRPr>
          </a:p>
          <a:p>
            <a:pPr marL="356870" marR="5080" indent="-344805">
              <a:lnSpc>
                <a:spcPct val="100000"/>
              </a:lnSpc>
              <a:buFont typeface="Arial MT"/>
              <a:buChar char="•"/>
              <a:tabLst>
                <a:tab pos="356870" algn="l"/>
                <a:tab pos="357505" algn="l"/>
              </a:tabLst>
            </a:pPr>
            <a:r>
              <a:rPr sz="2600" spc="-5" dirty="0">
                <a:latin typeface="Times New Roman"/>
                <a:cs typeface="Times New Roman"/>
              </a:rPr>
              <a:t>High</a:t>
            </a:r>
            <a:r>
              <a:rPr sz="2600" spc="15" dirty="0">
                <a:latin typeface="Times New Roman"/>
                <a:cs typeface="Times New Roman"/>
              </a:rPr>
              <a:t> </a:t>
            </a:r>
            <a:r>
              <a:rPr sz="2600" spc="-25" dirty="0">
                <a:latin typeface="Times New Roman"/>
                <a:cs typeface="Times New Roman"/>
              </a:rPr>
              <a:t>heterogeneity,</a:t>
            </a:r>
            <a:r>
              <a:rPr sz="2600" spc="95" dirty="0">
                <a:latin typeface="Times New Roman"/>
                <a:cs typeface="Times New Roman"/>
              </a:rPr>
              <a:t> </a:t>
            </a:r>
            <a:r>
              <a:rPr sz="2600" spc="-5" dirty="0">
                <a:latin typeface="Times New Roman"/>
                <a:cs typeface="Times New Roman"/>
              </a:rPr>
              <a:t>high</a:t>
            </a:r>
            <a:r>
              <a:rPr sz="2600" spc="15" dirty="0">
                <a:latin typeface="Times New Roman"/>
                <a:cs typeface="Times New Roman"/>
              </a:rPr>
              <a:t> </a:t>
            </a:r>
            <a:r>
              <a:rPr sz="2600" spc="-20" dirty="0">
                <a:latin typeface="Times New Roman"/>
                <a:cs typeface="Times New Roman"/>
              </a:rPr>
              <a:t>dynamism,</a:t>
            </a:r>
            <a:r>
              <a:rPr sz="2600" spc="120" dirty="0">
                <a:latin typeface="Times New Roman"/>
                <a:cs typeface="Times New Roman"/>
              </a:rPr>
              <a:t> </a:t>
            </a:r>
            <a:r>
              <a:rPr sz="2600" spc="-5" dirty="0">
                <a:latin typeface="Times New Roman"/>
                <a:cs typeface="Times New Roman"/>
              </a:rPr>
              <a:t>and</a:t>
            </a:r>
            <a:r>
              <a:rPr sz="2600" spc="20" dirty="0">
                <a:latin typeface="Times New Roman"/>
                <a:cs typeface="Times New Roman"/>
              </a:rPr>
              <a:t> </a:t>
            </a:r>
            <a:r>
              <a:rPr sz="2600" spc="-5" dirty="0">
                <a:latin typeface="Times New Roman"/>
                <a:cs typeface="Times New Roman"/>
              </a:rPr>
              <a:t>virtualization </a:t>
            </a:r>
            <a:r>
              <a:rPr sz="2600" dirty="0">
                <a:latin typeface="Times New Roman"/>
                <a:cs typeface="Times New Roman"/>
              </a:rPr>
              <a:t> </a:t>
            </a:r>
            <a:r>
              <a:rPr sz="2600" spc="-15" dirty="0">
                <a:latin typeface="Times New Roman"/>
                <a:cs typeface="Times New Roman"/>
              </a:rPr>
              <a:t>make</a:t>
            </a:r>
            <a:r>
              <a:rPr sz="2600" spc="20" dirty="0">
                <a:latin typeface="Times New Roman"/>
                <a:cs typeface="Times New Roman"/>
              </a:rPr>
              <a:t> </a:t>
            </a:r>
            <a:r>
              <a:rPr sz="2600" spc="-5" dirty="0">
                <a:latin typeface="Times New Roman"/>
                <a:cs typeface="Times New Roman"/>
              </a:rPr>
              <a:t>the</a:t>
            </a:r>
            <a:r>
              <a:rPr sz="2600" spc="15" dirty="0">
                <a:latin typeface="Times New Roman"/>
                <a:cs typeface="Times New Roman"/>
              </a:rPr>
              <a:t> </a:t>
            </a:r>
            <a:r>
              <a:rPr sz="2600" spc="-10" dirty="0">
                <a:latin typeface="Times New Roman"/>
                <a:cs typeface="Times New Roman"/>
              </a:rPr>
              <a:t>optimal</a:t>
            </a:r>
            <a:r>
              <a:rPr sz="2600" spc="45" dirty="0">
                <a:latin typeface="Times New Roman"/>
                <a:cs typeface="Times New Roman"/>
              </a:rPr>
              <a:t> </a:t>
            </a:r>
            <a:r>
              <a:rPr sz="2600" spc="-5" dirty="0">
                <a:latin typeface="Times New Roman"/>
                <a:cs typeface="Times New Roman"/>
              </a:rPr>
              <a:t>allocation</a:t>
            </a:r>
            <a:r>
              <a:rPr sz="2600" spc="20" dirty="0">
                <a:latin typeface="Times New Roman"/>
                <a:cs typeface="Times New Roman"/>
              </a:rPr>
              <a:t> </a:t>
            </a:r>
            <a:r>
              <a:rPr sz="2600" spc="-5" dirty="0">
                <a:latin typeface="Times New Roman"/>
                <a:cs typeface="Times New Roman"/>
              </a:rPr>
              <a:t>problem</a:t>
            </a:r>
            <a:r>
              <a:rPr sz="2600" spc="25" dirty="0">
                <a:latin typeface="Times New Roman"/>
                <a:cs typeface="Times New Roman"/>
              </a:rPr>
              <a:t> </a:t>
            </a:r>
            <a:r>
              <a:rPr sz="2600" spc="-15" dirty="0">
                <a:latin typeface="Times New Roman"/>
                <a:cs typeface="Times New Roman"/>
              </a:rPr>
              <a:t>more</a:t>
            </a:r>
            <a:r>
              <a:rPr sz="2600" spc="40" dirty="0">
                <a:latin typeface="Times New Roman"/>
                <a:cs typeface="Times New Roman"/>
              </a:rPr>
              <a:t> </a:t>
            </a:r>
            <a:r>
              <a:rPr sz="2600" spc="-10" dirty="0">
                <a:latin typeface="Times New Roman"/>
                <a:cs typeface="Times New Roman"/>
              </a:rPr>
              <a:t>complex</a:t>
            </a:r>
            <a:r>
              <a:rPr sz="2600" spc="40" dirty="0">
                <a:latin typeface="Times New Roman"/>
                <a:cs typeface="Times New Roman"/>
              </a:rPr>
              <a:t> </a:t>
            </a:r>
            <a:r>
              <a:rPr sz="2600" spc="-5" dirty="0">
                <a:latin typeface="Times New Roman"/>
                <a:cs typeface="Times New Roman"/>
              </a:rPr>
              <a:t>than </a:t>
            </a:r>
            <a:r>
              <a:rPr sz="2600" spc="-635" dirty="0">
                <a:latin typeface="Times New Roman"/>
                <a:cs typeface="Times New Roman"/>
              </a:rPr>
              <a:t> </a:t>
            </a:r>
            <a:r>
              <a:rPr sz="2600" spc="-5" dirty="0">
                <a:latin typeface="Times New Roman"/>
                <a:cs typeface="Times New Roman"/>
              </a:rPr>
              <a:t>the traditional</a:t>
            </a:r>
            <a:r>
              <a:rPr sz="2600" spc="40" dirty="0">
                <a:latin typeface="Times New Roman"/>
                <a:cs typeface="Times New Roman"/>
              </a:rPr>
              <a:t> </a:t>
            </a:r>
            <a:r>
              <a:rPr sz="2600" spc="-5" dirty="0">
                <a:latin typeface="Times New Roman"/>
                <a:cs typeface="Times New Roman"/>
              </a:rPr>
              <a:t>scheduling</a:t>
            </a:r>
            <a:r>
              <a:rPr sz="2600" spc="15" dirty="0">
                <a:latin typeface="Times New Roman"/>
                <a:cs typeface="Times New Roman"/>
              </a:rPr>
              <a:t> </a:t>
            </a:r>
            <a:r>
              <a:rPr sz="2600" spc="-10" dirty="0">
                <a:latin typeface="Times New Roman"/>
                <a:cs typeface="Times New Roman"/>
              </a:rPr>
              <a:t>problems</a:t>
            </a:r>
            <a:r>
              <a:rPr sz="2600" spc="40" dirty="0">
                <a:latin typeface="Times New Roman"/>
                <a:cs typeface="Times New Roman"/>
              </a:rPr>
              <a:t> </a:t>
            </a:r>
            <a:r>
              <a:rPr sz="2600" spc="-5" dirty="0">
                <a:latin typeface="Times New Roman"/>
                <a:cs typeface="Times New Roman"/>
              </a:rPr>
              <a:t>in</a:t>
            </a:r>
            <a:r>
              <a:rPr sz="2600" spc="20" dirty="0">
                <a:latin typeface="Times New Roman"/>
                <a:cs typeface="Times New Roman"/>
              </a:rPr>
              <a:t> </a:t>
            </a:r>
            <a:r>
              <a:rPr sz="2600" spc="-5" dirty="0">
                <a:latin typeface="Times New Roman"/>
                <a:cs typeface="Times New Roman"/>
              </a:rPr>
              <a:t>grid </a:t>
            </a:r>
            <a:r>
              <a:rPr sz="2600" spc="-20" dirty="0">
                <a:latin typeface="Times New Roman"/>
                <a:cs typeface="Times New Roman"/>
              </a:rPr>
              <a:t>system</a:t>
            </a:r>
            <a:r>
              <a:rPr sz="2600" spc="85" dirty="0">
                <a:latin typeface="Times New Roman"/>
                <a:cs typeface="Times New Roman"/>
              </a:rPr>
              <a:t> </a:t>
            </a:r>
            <a:r>
              <a:rPr sz="2600" spc="-5" dirty="0">
                <a:latin typeface="Times New Roman"/>
                <a:cs typeface="Times New Roman"/>
              </a:rPr>
              <a:t>or </a:t>
            </a:r>
            <a:r>
              <a:rPr sz="2600" dirty="0">
                <a:latin typeface="Times New Roman"/>
                <a:cs typeface="Times New Roman"/>
              </a:rPr>
              <a:t> </a:t>
            </a:r>
            <a:r>
              <a:rPr sz="2600" spc="-5" dirty="0">
                <a:latin typeface="Times New Roman"/>
                <a:cs typeface="Times New Roman"/>
              </a:rPr>
              <a:t>cloud</a:t>
            </a:r>
            <a:r>
              <a:rPr sz="2600" spc="10" dirty="0">
                <a:latin typeface="Times New Roman"/>
                <a:cs typeface="Times New Roman"/>
              </a:rPr>
              <a:t> </a:t>
            </a:r>
            <a:r>
              <a:rPr sz="2600" spc="-10" dirty="0">
                <a:latin typeface="Times New Roman"/>
                <a:cs typeface="Times New Roman"/>
              </a:rPr>
              <a:t>computing</a:t>
            </a:r>
            <a:r>
              <a:rPr sz="2600" spc="40" dirty="0">
                <a:latin typeface="Times New Roman"/>
                <a:cs typeface="Times New Roman"/>
              </a:rPr>
              <a:t> </a:t>
            </a:r>
            <a:r>
              <a:rPr sz="2600" spc="-20" dirty="0">
                <a:latin typeface="Times New Roman"/>
                <a:cs typeface="Times New Roman"/>
              </a:rPr>
              <a:t>system.</a:t>
            </a:r>
            <a:endParaRPr sz="26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DE056E03-FA5D-406E-9250-DBFDC7BCF02E}" type="datetime1">
              <a:rPr lang="en-US" smtClean="0"/>
              <a:t>7/20/2021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99</a:t>
            </a:fld>
            <a:endParaRPr lang="en-IN" dirty="0"/>
          </a:p>
        </p:txBody>
      </p:sp>
    </p:spTree>
    <p:extLst>
      <p:ext uri="{BB962C8B-B14F-4D97-AF65-F5344CB8AC3E}">
        <p14:creationId xmlns:p14="http://schemas.microsoft.com/office/powerpoint/2010/main" val="235443835"/>
      </p:ext>
    </p:extLst>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1.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2.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13.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14.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5.xml><?xml version="1.0" encoding="utf-8"?>
<p:tagLst xmlns:a="http://schemas.openxmlformats.org/drawingml/2006/main" xmlns:r="http://schemas.openxmlformats.org/officeDocument/2006/relationships" xmlns:p="http://schemas.openxmlformats.org/presentationml/2006/main">
  <p:tag name="DVSECTIONID" val="FpChuQ9mrn7ncHkUb4wJDg"/>
</p:tagLst>
</file>

<file path=ppt/tags/tag16.xml><?xml version="1.0" encoding="utf-8"?>
<p:tagLst xmlns:a="http://schemas.openxmlformats.org/drawingml/2006/main" xmlns:r="http://schemas.openxmlformats.org/officeDocument/2006/relationships" xmlns:p="http://schemas.openxmlformats.org/presentationml/2006/main">
  <p:tag name="DVSHAPEID" val="gLAHFkz1Wny4DLE3ZEH9AS"/>
</p:tagLst>
</file>

<file path=ppt/tags/tag17.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18.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19.xml><?xml version="1.0" encoding="utf-8"?>
<p:tagLst xmlns:a="http://schemas.openxmlformats.org/drawingml/2006/main" xmlns:r="http://schemas.openxmlformats.org/officeDocument/2006/relationships" xmlns:p="http://schemas.openxmlformats.org/presentationml/2006/main">
  <p:tag name="DVSECTIONID" val="OOKFAmQ6LnTdkKqqzhwoax"/>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20.xml><?xml version="1.0" encoding="utf-8"?>
<p:tagLst xmlns:a="http://schemas.openxmlformats.org/drawingml/2006/main" xmlns:r="http://schemas.openxmlformats.org/officeDocument/2006/relationships" xmlns:p="http://schemas.openxmlformats.org/presentationml/2006/main">
  <p:tag name="DVSHAPEID" val="XuPQogmzKvTp1YV9ymQ2ZW"/>
</p:tagLst>
</file>

<file path=ppt/tags/tag21.xml><?xml version="1.0" encoding="utf-8"?>
<p:tagLst xmlns:a="http://schemas.openxmlformats.org/drawingml/2006/main" xmlns:r="http://schemas.openxmlformats.org/officeDocument/2006/relationships" xmlns:p="http://schemas.openxmlformats.org/presentationml/2006/main">
  <p:tag name="DVSHAPEID" val="S8Cm1higbyIl35Abad2Rjv"/>
</p:tagLst>
</file>

<file path=ppt/tags/tag22.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23.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7.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8.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9.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7209</Words>
  <Application>Microsoft Office PowerPoint</Application>
  <PresentationFormat>On-screen Show (4:3)</PresentationFormat>
  <Paragraphs>542</Paragraphs>
  <Slides>105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Arial MT</vt:lpstr>
      <vt:lpstr>Calibri</vt:lpstr>
      <vt:lpstr>Georgia</vt:lpstr>
      <vt:lpstr>Times New Roman</vt:lpstr>
      <vt:lpstr>Ubuntu</vt:lpstr>
      <vt:lpstr>Wingdings</vt:lpstr>
      <vt:lpstr>Training</vt:lpstr>
      <vt:lpstr>SITA1503                     Fog and Cloud Computing</vt:lpstr>
      <vt:lpstr>Unit 1  Understanding Cloud Computing </vt:lpstr>
      <vt:lpstr>Introduction to Cloud Computing</vt:lpstr>
      <vt:lpstr>History of Cloud computing</vt:lpstr>
      <vt:lpstr>History of Cloud computing</vt:lpstr>
      <vt:lpstr>History of Cloud computing….</vt:lpstr>
      <vt:lpstr>Cloud Architecture</vt:lpstr>
      <vt:lpstr>Cloud Architecture</vt:lpstr>
      <vt:lpstr>Types of Cloud</vt:lpstr>
      <vt:lpstr>PowerPoint Presentation</vt:lpstr>
      <vt:lpstr>Location based Cloud types</vt:lpstr>
      <vt:lpstr>Location based Cloud types</vt:lpstr>
      <vt:lpstr>Location based Cloud types</vt:lpstr>
      <vt:lpstr>Location based Cloud types</vt:lpstr>
      <vt:lpstr>Location based Cloud types Multicloud Vs Hybrid cloud</vt:lpstr>
      <vt:lpstr>Service Based Cloud Types</vt:lpstr>
      <vt:lpstr>Service Based Cloud Types</vt:lpstr>
      <vt:lpstr>Service Based Cloud Types</vt:lpstr>
      <vt:lpstr>Service Based Cloud Types</vt:lpstr>
      <vt:lpstr>Service Based Cloud Types</vt:lpstr>
      <vt:lpstr>Service Based Cloud Types</vt:lpstr>
      <vt:lpstr>Service Based Cloud Types</vt:lpstr>
      <vt:lpstr>The Cloud Reference Model</vt:lpstr>
      <vt:lpstr>NIST Architecture Styles  National Institute of Standards and Technology </vt:lpstr>
      <vt:lpstr>NIST Architecture Styles  National Institute of Standards and Technology </vt:lpstr>
      <vt:lpstr>Merits and Demerits of Cloud Computing</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Merits of Cloud Computing  </vt:lpstr>
      <vt:lpstr>Demerits of Cloud Computing  </vt:lpstr>
      <vt:lpstr>Demerits of Cloud Computing  </vt:lpstr>
      <vt:lpstr>Demerits of Cloud Computing  </vt:lpstr>
      <vt:lpstr>Demerits of Cloud Computing  </vt:lpstr>
      <vt:lpstr>Demerits of Cloud Computing  </vt:lpstr>
      <vt:lpstr>Demerits of Cloud Computing  </vt:lpstr>
      <vt:lpstr>Key challenges in cloud computing</vt:lpstr>
      <vt:lpstr>Key challenges in cloud computing</vt:lpstr>
      <vt:lpstr>Key challenges in cloud computing</vt:lpstr>
      <vt:lpstr>Current Cloud Computing Challenges</vt:lpstr>
      <vt:lpstr>Current Cloud Computing Challenges</vt:lpstr>
      <vt:lpstr>Current Cloud Computing Challenges</vt:lpstr>
      <vt:lpstr>Current Cloud Computing Challenges</vt:lpstr>
      <vt:lpstr>Current Cloud Computing Challenges</vt:lpstr>
      <vt:lpstr>Current Cloud Computing Challenges</vt:lpstr>
      <vt:lpstr>Current Cloud Computing Challenges</vt:lpstr>
      <vt:lpstr>Current Cloud Computing Challenges</vt:lpstr>
      <vt:lpstr>Current Cloud Computing Challenges</vt:lpstr>
      <vt:lpstr>Current Cloud Computing Challenges</vt:lpstr>
      <vt:lpstr>Difference: Cloud and Web 2.0 </vt:lpstr>
      <vt:lpstr>Major cloud players </vt:lpstr>
      <vt:lpstr>The Top 5 Cloud-Computing Vendors:</vt:lpstr>
      <vt:lpstr>The Top 5 Cloud-Computing Vendors:</vt:lpstr>
      <vt:lpstr>The Top 5 Cloud-Computing Vendors:</vt:lpstr>
      <vt:lpstr>The Top 5 Cloud-Computing Vendors:</vt:lpstr>
      <vt:lpstr>The Top 5 Cloud-Computing Vendors:</vt:lpstr>
      <vt:lpstr>References: </vt:lpstr>
      <vt:lpstr>Virtualization</vt:lpstr>
      <vt:lpstr>PowerPoint Presentation</vt:lpstr>
      <vt:lpstr>PowerPoint Presentation</vt:lpstr>
      <vt:lpstr>PowerPoint Presentation</vt:lpstr>
      <vt:lpstr>PowerPoint Presentation</vt:lpstr>
      <vt:lpstr>PowerPoint Presentation</vt:lpstr>
      <vt:lpstr>Before Virtualization </vt:lpstr>
      <vt:lpstr>After Virtualization</vt:lpstr>
      <vt:lpstr>Benefits of Virtualization </vt:lpstr>
      <vt:lpstr>VMM/Virtualization Manager/Hypervisor</vt:lpstr>
      <vt:lpstr>General structure of Hypervisor</vt:lpstr>
      <vt:lpstr>Hypervisor</vt:lpstr>
      <vt:lpstr>Types of Virtualization</vt:lpstr>
      <vt:lpstr>Approaches or ways to virtualizes  cloud servers.</vt:lpstr>
      <vt:lpstr>Virtualization</vt:lpstr>
      <vt:lpstr>Virtualization</vt:lpstr>
      <vt:lpstr>Virtualization</vt:lpstr>
      <vt:lpstr>Software virtualization</vt:lpstr>
      <vt:lpstr>Server virtualization:</vt:lpstr>
      <vt:lpstr>Primary uses of server virtualization  are:</vt:lpstr>
      <vt:lpstr>Parallelization in cloud computing </vt:lpstr>
      <vt:lpstr>Parallelization in cloud computing</vt:lpstr>
      <vt:lpstr>Cloud resource management</vt:lpstr>
      <vt:lpstr>Scheduling</vt:lpstr>
      <vt:lpstr>Cloud resource management (CRM) policies</vt:lpstr>
      <vt:lpstr>CRM</vt:lpstr>
      <vt:lpstr>Devices connected across the cloud</vt:lpstr>
      <vt:lpstr>Dynamic resource allocation</vt:lpstr>
      <vt:lpstr>PowerPoint Presentation</vt:lpstr>
      <vt:lpstr>Dynamic Resource Allocation</vt:lpstr>
      <vt:lpstr>Optimal allocation of cloud models</vt:lpstr>
      <vt:lpstr>Optimal allocation of cloud models</vt:lpstr>
      <vt:lpstr>Resource allocation in a typical wireless network cloud</vt:lpstr>
      <vt:lpstr>Cloud Enabling Technologies</vt:lpstr>
      <vt:lpstr>Quiz</vt:lpstr>
      <vt:lpstr>References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2021-03-09T05:25:01Z</dcterms:created>
  <dcterms:modified xsi:type="dcterms:W3CDTF">2021-07-20T05:41:29Z</dcterms:modified>
</cp:coreProperties>
</file>